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1" r:id="rId3"/>
    <p:sldId id="470" r:id="rId5"/>
    <p:sldId id="262" r:id="rId6"/>
    <p:sldId id="263" r:id="rId7"/>
    <p:sldId id="264" r:id="rId8"/>
    <p:sldId id="477" r:id="rId9"/>
    <p:sldId id="280" r:id="rId10"/>
    <p:sldId id="473" r:id="rId11"/>
    <p:sldId id="484" r:id="rId12"/>
    <p:sldId id="266" r:id="rId13"/>
    <p:sldId id="485" r:id="rId14"/>
    <p:sldId id="281" r:id="rId15"/>
    <p:sldId id="282" r:id="rId16"/>
    <p:sldId id="430" r:id="rId17"/>
    <p:sldId id="472" r:id="rId18"/>
    <p:sldId id="471" r:id="rId19"/>
    <p:sldId id="465" r:id="rId20"/>
    <p:sldId id="265" r:id="rId21"/>
    <p:sldId id="486" r:id="rId22"/>
    <p:sldId id="474" r:id="rId23"/>
    <p:sldId id="433" r:id="rId24"/>
    <p:sldId id="488" r:id="rId25"/>
    <p:sldId id="489" r:id="rId26"/>
    <p:sldId id="613" r:id="rId27"/>
    <p:sldId id="611" r:id="rId28"/>
    <p:sldId id="487" r:id="rId29"/>
    <p:sldId id="267" r:id="rId30"/>
    <p:sldId id="436" r:id="rId31"/>
    <p:sldId id="614" r:id="rId32"/>
    <p:sldId id="615" r:id="rId33"/>
    <p:sldId id="492" r:id="rId34"/>
    <p:sldId id="512" r:id="rId35"/>
    <p:sldId id="479" r:id="rId36"/>
    <p:sldId id="480" r:id="rId37"/>
    <p:sldId id="495" r:id="rId38"/>
    <p:sldId id="496" r:id="rId39"/>
    <p:sldId id="435" r:id="rId40"/>
    <p:sldId id="498" r:id="rId41"/>
    <p:sldId id="448" r:id="rId42"/>
    <p:sldId id="497" r:id="rId43"/>
    <p:sldId id="499" r:id="rId44"/>
    <p:sldId id="502" r:id="rId45"/>
    <p:sldId id="504" r:id="rId46"/>
    <p:sldId id="437" r:id="rId47"/>
    <p:sldId id="438" r:id="rId48"/>
    <p:sldId id="503" r:id="rId49"/>
    <p:sldId id="439" r:id="rId50"/>
    <p:sldId id="272" r:id="rId51"/>
    <p:sldId id="507" r:id="rId52"/>
    <p:sldId id="458" r:id="rId53"/>
    <p:sldId id="505" r:id="rId54"/>
    <p:sldId id="501" r:id="rId55"/>
    <p:sldId id="452" r:id="rId56"/>
    <p:sldId id="467" r:id="rId57"/>
    <p:sldId id="455" r:id="rId58"/>
    <p:sldId id="500" r:id="rId59"/>
    <p:sldId id="508" r:id="rId60"/>
    <p:sldId id="445" r:id="rId61"/>
    <p:sldId id="456" r:id="rId62"/>
    <p:sldId id="446" r:id="rId63"/>
    <p:sldId id="447" r:id="rId64"/>
    <p:sldId id="450" r:id="rId65"/>
    <p:sldId id="449" r:id="rId66"/>
    <p:sldId id="273" r:id="rId67"/>
    <p:sldId id="468" r:id="rId68"/>
    <p:sldId id="441" r:id="rId69"/>
    <p:sldId id="443" r:id="rId70"/>
    <p:sldId id="444" r:id="rId71"/>
    <p:sldId id="457" r:id="rId72"/>
    <p:sldId id="459" r:id="rId73"/>
    <p:sldId id="460" r:id="rId74"/>
    <p:sldId id="462" r:id="rId75"/>
    <p:sldId id="463" r:id="rId76"/>
    <p:sldId id="509" r:id="rId77"/>
    <p:sldId id="506" r:id="rId78"/>
    <p:sldId id="464" r:id="rId79"/>
    <p:sldId id="451" r:id="rId80"/>
    <p:sldId id="469" r:id="rId81"/>
    <p:sldId id="279" r:id="rId82"/>
    <p:sldId id="511" r:id="rId83"/>
  </p:sldIdLst>
  <p:sldSz cx="9144000" cy="6858000" type="screen4x3"/>
  <p:notesSz cx="6858000" cy="9144000"/>
  <p:custDataLst>
    <p:tags r:id="rId88"/>
  </p:custDataLst>
  <p:defaultTextStyle>
    <a:defPPr>
      <a:defRPr lang="zh-CN"/>
    </a:defPPr>
    <a:lvl1pPr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qx" initials="w" lastIdx="1" clrIdx="0"/>
  <p:cmAuthor id="2" name="wang yue" initials="wy" lastIdx="52" clrIdx="1"/>
  <p:cmAuthor id="3" name="wan hui" initials="wh" lastIdx="1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BB7"/>
    <a:srgbClr val="F08700"/>
    <a:srgbClr val="C00000"/>
    <a:srgbClr val="FFFFFF"/>
    <a:srgbClr val="FF9999"/>
    <a:srgbClr val="66CCFF"/>
    <a:srgbClr val="FFCCCC"/>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7" autoAdjust="0"/>
    <p:restoredTop sz="81119" autoAdjust="0"/>
  </p:normalViewPr>
  <p:slideViewPr>
    <p:cSldViewPr showGuides="1">
      <p:cViewPr varScale="1">
        <p:scale>
          <a:sx n="54" d="100"/>
          <a:sy n="54" d="100"/>
        </p:scale>
        <p:origin x="1588" y="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38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8" Type="http://schemas.openxmlformats.org/officeDocument/2006/relationships/tags" Target="tags/tag1.xml"/><Relationship Id="rId87" Type="http://schemas.openxmlformats.org/officeDocument/2006/relationships/commentAuthors" Target="commentAuthors.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265F5-1282-4B3F-A6EF-DCF822C8454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EF29E-2626-4644-A4D0-CC9E5020CD1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用于</a:t>
            </a:r>
            <a:r>
              <a:rPr lang="en-US" altLang="zh-CN" dirty="0"/>
              <a:t>TLS</a:t>
            </a:r>
            <a:r>
              <a:rPr lang="zh-CN" altLang="en-US" dirty="0"/>
              <a:t>身份鉴别：有一些标准草案，但是还没有正式的</a:t>
            </a:r>
            <a:r>
              <a:rPr lang="en-US" altLang="zh-CN" dirty="0"/>
              <a:t>RFC</a:t>
            </a:r>
            <a:endParaRPr lang="en-US" altLang="zh-CN" dirty="0"/>
          </a:p>
          <a:p>
            <a:endParaRPr lang="en-US" altLang="zh-CN" dirty="0"/>
          </a:p>
          <a:p>
            <a:r>
              <a:rPr lang="en-US" altLang="zh-CN" dirty="0"/>
              <a:t>DTLS</a:t>
            </a:r>
            <a:r>
              <a:rPr lang="zh-CN" altLang="en-US" dirty="0"/>
              <a:t>：目前看到的都是学术论文（其实</a:t>
            </a:r>
            <a:r>
              <a:rPr lang="en-US" altLang="zh-CN" dirty="0"/>
              <a:t>TLS</a:t>
            </a:r>
            <a:r>
              <a:rPr lang="zh-CN" altLang="en-US" dirty="0"/>
              <a:t>的草案一般也适用于</a:t>
            </a:r>
            <a:r>
              <a:rPr lang="en-US" altLang="zh-CN" dirty="0"/>
              <a:t>DTLS</a:t>
            </a:r>
            <a:r>
              <a:rPr lang="zh-CN" altLang="en-US" dirty="0"/>
              <a:t>，因为</a:t>
            </a:r>
            <a:r>
              <a:rPr lang="en-US" altLang="zh-CN" dirty="0"/>
              <a:t>DTLS</a:t>
            </a:r>
            <a:r>
              <a:rPr lang="zh-CN" altLang="en-US" dirty="0"/>
              <a:t>的标准基本复用了</a:t>
            </a:r>
            <a:r>
              <a:rPr lang="en-US" altLang="zh-CN" dirty="0"/>
              <a:t>TLS </a:t>
            </a:r>
            <a:r>
              <a:rPr lang="zh-CN" altLang="en-US" dirty="0"/>
              <a:t>的一些技术）</a:t>
            </a:r>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DSRC</a:t>
            </a:r>
            <a:r>
              <a:rPr lang="zh-CN" altLang="en-US" dirty="0"/>
              <a:t>和</a:t>
            </a:r>
            <a:r>
              <a:rPr lang="en-US" altLang="zh-CN" dirty="0"/>
              <a:t>C-V2X</a:t>
            </a:r>
            <a:r>
              <a:rPr lang="zh-CN" altLang="en-US" dirty="0"/>
              <a:t>就是无线通信协议的不同，</a:t>
            </a:r>
            <a:r>
              <a:rPr lang="en-US" altLang="zh-CN" dirty="0"/>
              <a:t>IEEE1609.2</a:t>
            </a:r>
            <a:r>
              <a:rPr lang="zh-CN" altLang="en-US" dirty="0"/>
              <a:t>的系列标准都是针对</a:t>
            </a:r>
            <a:r>
              <a:rPr lang="en-US" altLang="zh-CN" dirty="0"/>
              <a:t>DSRC</a:t>
            </a:r>
            <a:r>
              <a:rPr lang="zh-CN" altLang="en-US" dirty="0"/>
              <a:t>通信下的，而</a:t>
            </a:r>
            <a:r>
              <a:rPr lang="en-US" altLang="zh-CN" dirty="0"/>
              <a:t>LTE-V2X</a:t>
            </a:r>
            <a:r>
              <a:rPr lang="zh-CN" altLang="en-US" dirty="0"/>
              <a:t>和</a:t>
            </a:r>
            <a:r>
              <a:rPr lang="en-US" altLang="zh-CN" dirty="0"/>
              <a:t>5G-V2X</a:t>
            </a:r>
            <a:r>
              <a:rPr lang="zh-CN" altLang="en-US" dirty="0"/>
              <a:t>等都是采用蜂窝网通信的，均是属于</a:t>
            </a:r>
            <a:r>
              <a:rPr lang="en-US" altLang="zh-CN" dirty="0"/>
              <a:t>C-V2X</a:t>
            </a:r>
            <a:r>
              <a:rPr lang="zh-CN" altLang="en-US" dirty="0"/>
              <a:t>的</a:t>
            </a:r>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ffffff    </a:t>
            </a:r>
            <a:r>
              <a:rPr lang="zh-CN" altLang="en-US"/>
              <a:t>后面的假名证书太复杂不</a:t>
            </a:r>
            <a:r>
              <a:rPr lang="zh-CN" altLang="en-US"/>
              <a:t>考</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身份证书和应用证书也由</a:t>
            </a:r>
            <a:r>
              <a:rPr lang="en-US" altLang="zh-CN" dirty="0"/>
              <a:t>PCA</a:t>
            </a:r>
            <a:r>
              <a:rPr lang="zh-CN" altLang="en-US" dirty="0"/>
              <a:t>签发，只是因为这两类证书不需要提供匿名性等特点，所以，针对于假名证书的</a:t>
            </a:r>
            <a:r>
              <a:rPr lang="en-US" altLang="zh-CN" dirty="0"/>
              <a:t>shuffle</a:t>
            </a:r>
            <a:r>
              <a:rPr lang="zh-CN" altLang="en-US" dirty="0"/>
              <a:t>，加密等操作对于他们都不是必须的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设备配置管理器</a:t>
            </a:r>
            <a:r>
              <a:rPr lang="en-US" altLang="zh-CN" sz="1200" b="1" kern="1200" dirty="0">
                <a:solidFill>
                  <a:schemeClr val="tx1"/>
                </a:solidFill>
                <a:effectLst/>
                <a:latin typeface="+mn-lt"/>
                <a:ea typeface="+mn-ea"/>
                <a:cs typeface="+mn-cs"/>
              </a:rPr>
              <a:t>(DCM):</a:t>
            </a:r>
            <a:r>
              <a:rPr lang="zh-CN" altLang="zh-CN" sz="1200" kern="1200" dirty="0">
                <a:solidFill>
                  <a:schemeClr val="tx1"/>
                </a:solidFill>
                <a:effectLst/>
                <a:latin typeface="+mn-lt"/>
                <a:ea typeface="+mn-ea"/>
                <a:cs typeface="+mn-cs"/>
              </a:rPr>
              <a:t>用于向</a:t>
            </a:r>
            <a:r>
              <a:rPr lang="zh-CN" altLang="en-US" sz="1200" kern="1200" dirty="0">
                <a:solidFill>
                  <a:schemeClr val="tx1"/>
                </a:solidFill>
                <a:effectLst/>
                <a:latin typeface="+mn-lt"/>
                <a:ea typeface="+mn-ea"/>
                <a:cs typeface="+mn-cs"/>
              </a:rPr>
              <a:t>注册</a:t>
            </a:r>
            <a:r>
              <a:rPr lang="en-US" altLang="zh-CN" sz="1200" kern="1200" dirty="0">
                <a:solidFill>
                  <a:schemeClr val="tx1"/>
                </a:solidFill>
                <a:effectLst/>
                <a:latin typeface="+mn-lt"/>
                <a:ea typeface="+mn-ea"/>
                <a:cs typeface="+mn-cs"/>
              </a:rPr>
              <a:t>CA (ECA)</a:t>
            </a:r>
            <a:r>
              <a:rPr lang="zh-CN" altLang="zh-CN" sz="1200" kern="1200" dirty="0">
                <a:solidFill>
                  <a:schemeClr val="tx1"/>
                </a:solidFill>
                <a:effectLst/>
                <a:latin typeface="+mn-lt"/>
                <a:ea typeface="+mn-ea"/>
                <a:cs typeface="+mn-cs"/>
              </a:rPr>
              <a:t>证明</a:t>
            </a:r>
            <a:r>
              <a:rPr lang="zh-CN" altLang="zh-CN" sz="1200" u="sng" kern="1200" dirty="0">
                <a:solidFill>
                  <a:schemeClr val="tx1"/>
                </a:solidFill>
                <a:effectLst/>
                <a:latin typeface="+mn-lt"/>
                <a:ea typeface="+mn-ea"/>
                <a:cs typeface="+mn-cs"/>
              </a:rPr>
              <a:t>设备有资格获得</a:t>
            </a:r>
            <a:r>
              <a:rPr lang="zh-CN" altLang="en-US" sz="1200" u="sng" kern="1200" dirty="0">
                <a:solidFill>
                  <a:schemeClr val="tx1"/>
                </a:solidFill>
                <a:effectLst/>
                <a:latin typeface="+mn-lt"/>
                <a:ea typeface="+mn-ea"/>
                <a:cs typeface="+mn-cs"/>
              </a:rPr>
              <a:t>注册</a:t>
            </a:r>
            <a:r>
              <a:rPr lang="zh-CN" altLang="zh-CN" sz="1200" u="sng" kern="1200" dirty="0">
                <a:solidFill>
                  <a:schemeClr val="tx1"/>
                </a:solidFill>
                <a:effectLst/>
                <a:latin typeface="+mn-lt"/>
                <a:ea typeface="+mn-ea"/>
                <a:cs typeface="+mn-cs"/>
              </a:rPr>
              <a:t>证书</a:t>
            </a:r>
            <a:r>
              <a:rPr lang="zh-CN" altLang="zh-CN" sz="1200" kern="1200" dirty="0">
                <a:solidFill>
                  <a:schemeClr val="tx1"/>
                </a:solidFill>
                <a:effectLst/>
                <a:latin typeface="+mn-lt"/>
                <a:ea typeface="+mn-ea"/>
                <a:cs typeface="+mn-cs"/>
              </a:rPr>
              <a:t>，并在引导过程中用作缓冲区，提供所有相关的配置设置和证书</a:t>
            </a:r>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a:t>
            </a:r>
            <a:r>
              <a:rPr lang="zh-CN" altLang="en-US" dirty="0"/>
              <a:t>会持续收到来自不同设备的多个假名证书请求，等达到一定数量后，对所有请求一起打乱</a:t>
            </a:r>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ff</a:t>
            </a:r>
            <a:endParaRPr lang="en-US" altLang="zh-CN"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lvl="2">
                  <a:lnSpc>
                    <a:spcPct val="150000"/>
                  </a:lnSpc>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𝒌</m:t>
                          </m:r>
                        </m:e>
                        <m:sub>
                          <m:r>
                            <a:rPr lang="en-US" altLang="zh-CN" sz="1200" b="1" i="1" smtClean="0">
                              <a:latin typeface="Cambria Math" panose="02040503050406030204" pitchFamily="18" charset="0"/>
                            </a:rPr>
                            <m:t>𝑼</m:t>
                          </m:r>
                        </m:sub>
                      </m:sSub>
                      <m:box>
                        <m:boxPr>
                          <m:ctrlPr>
                            <a:rPr lang="en-US" altLang="zh-CN" sz="1200" b="1" i="1" smtClean="0">
                              <a:latin typeface="Cambria Math" panose="02040503050406030204" pitchFamily="18" charset="0"/>
                            </a:rPr>
                          </m:ctrlPr>
                        </m:boxPr>
                        <m:e>
                          <m:r>
                            <a:rPr lang="en-US" altLang="zh-CN" sz="1200" b="1" i="1" smtClean="0">
                              <a:latin typeface="Cambria Math" panose="02040503050406030204" pitchFamily="18" charset="0"/>
                            </a:rPr>
                            <m:t>≔</m:t>
                          </m:r>
                        </m:e>
                      </m:box>
                      <m:r>
                        <a:rPr lang="en-US" altLang="zh-CN" sz="1200" b="1" i="1" smtClean="0">
                          <a:latin typeface="Cambria Math" panose="02040503050406030204" pitchFamily="18" charset="0"/>
                        </a:rPr>
                        <m:t>𝒃</m:t>
                      </m:r>
                      <m:r>
                        <a:rPr lang="en-US" altLang="zh-CN" sz="1200" b="1" i="1" smtClean="0">
                          <a:latin typeface="Cambria Math" panose="02040503050406030204" pitchFamily="18" charset="0"/>
                        </a:rPr>
                        <m:t>=</m:t>
                      </m:r>
                      <m:r>
                        <a:rPr lang="en-US" altLang="zh-CN" sz="1200" b="1" i="1" smtClean="0">
                          <a:latin typeface="Cambria Math" panose="02040503050406030204" pitchFamily="18" charset="0"/>
                        </a:rPr>
                        <m:t>𝒂</m:t>
                      </m:r>
                      <m:r>
                        <a:rPr lang="en-US" altLang="zh-CN" sz="1200" b="1" i="1" smtClean="0">
                          <a:latin typeface="Cambria Math" panose="02040503050406030204" pitchFamily="18" charset="0"/>
                        </a:rPr>
                        <m:t>+</m:t>
                      </m:r>
                      <m:sSub>
                        <m:sSubPr>
                          <m:ctrlPr>
                            <a:rPr lang="en-US" altLang="zh-CN" sz="1200" b="1" i="1" dirty="0">
                              <a:latin typeface="Cambria Math" panose="02040503050406030204" pitchFamily="18" charset="0"/>
                            </a:rPr>
                          </m:ctrlPr>
                        </m:sSubPr>
                        <m:e>
                          <m:r>
                            <a:rPr lang="en-US" altLang="zh-CN" sz="1200" b="1" i="1" dirty="0">
                              <a:latin typeface="Cambria Math" panose="02040503050406030204" pitchFamily="18" charset="0"/>
                            </a:rPr>
                            <m:t>𝒇</m:t>
                          </m:r>
                        </m:e>
                        <m:sub>
                          <m:r>
                            <a:rPr lang="en-US" altLang="zh-CN" sz="1200" b="1" i="1" dirty="0">
                              <a:latin typeface="Cambria Math" panose="02040503050406030204" pitchFamily="18" charset="0"/>
                            </a:rPr>
                            <m:t>𝒌</m:t>
                          </m:r>
                        </m:sub>
                      </m:sSub>
                      <m:d>
                        <m:dPr>
                          <m:ctrlPr>
                            <a:rPr lang="en-US" altLang="zh-CN" sz="1200" b="1" i="1" dirty="0">
                              <a:latin typeface="Cambria Math" panose="02040503050406030204" pitchFamily="18" charset="0"/>
                            </a:rPr>
                          </m:ctrlPr>
                        </m:dPr>
                        <m:e>
                          <m:r>
                            <a:rPr lang="en-US" altLang="zh-CN" sz="1200" b="1" i="1" dirty="0" err="1">
                              <a:latin typeface="Cambria Math" panose="02040503050406030204" pitchFamily="18" charset="0"/>
                            </a:rPr>
                            <m:t>𝒊</m:t>
                          </m:r>
                        </m:e>
                      </m:d>
                    </m:oMath>
                  </m:oMathPara>
                </a14:m>
                <a:endParaRPr lang="en-US" altLang="zh-CN" sz="1200" b="1" i="1" dirty="0">
                  <a:latin typeface="Cambria Math" panose="02040503050406030204" pitchFamily="18" charset="0"/>
                </a:endParaRPr>
              </a:p>
              <a:p>
                <a:pPr lvl="2">
                  <a:lnSpc>
                    <a:spcPct val="150000"/>
                  </a:lnSpc>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𝑹</m:t>
                          </m:r>
                        </m:e>
                        <m:sub>
                          <m:r>
                            <a:rPr lang="en-US" altLang="zh-CN" sz="1200" b="1" i="1" smtClean="0">
                              <a:latin typeface="Cambria Math" panose="02040503050406030204" pitchFamily="18" charset="0"/>
                            </a:rPr>
                            <m:t>𝑼</m:t>
                          </m:r>
                        </m:sub>
                      </m:sSub>
                      <m:box>
                        <m:boxPr>
                          <m:ctrlPr>
                            <a:rPr lang="en-US" altLang="zh-CN" sz="1200" b="1" i="1" smtClean="0">
                              <a:latin typeface="Cambria Math" panose="02040503050406030204" pitchFamily="18" charset="0"/>
                            </a:rPr>
                          </m:ctrlPr>
                        </m:boxPr>
                        <m:e>
                          <m:r>
                            <a:rPr lang="en-US" altLang="zh-CN" sz="1200" b="1" i="1" smtClean="0">
                              <a:latin typeface="Cambria Math" panose="02040503050406030204" pitchFamily="18" charset="0"/>
                            </a:rPr>
                            <m:t>≔</m:t>
                          </m:r>
                        </m:e>
                      </m:box>
                      <m:r>
                        <a:rPr lang="en-US" altLang="zh-CN" sz="1200" b="1" i="1" smtClean="0">
                          <a:latin typeface="Cambria Math" panose="02040503050406030204" pitchFamily="18" charset="0"/>
                        </a:rPr>
                        <m:t>𝑩</m:t>
                      </m:r>
                      <m:r>
                        <a:rPr lang="en-US" altLang="zh-CN" sz="1200" b="1" i="1" smtClean="0">
                          <a:latin typeface="Cambria Math" panose="02040503050406030204" pitchFamily="18" charset="0"/>
                        </a:rPr>
                        <m:t>=</m:t>
                      </m:r>
                      <m:r>
                        <a:rPr lang="en-US" altLang="zh-CN" sz="1200" i="1" dirty="0">
                          <a:latin typeface="Cambria Math" panose="02040503050406030204" pitchFamily="18" charset="0"/>
                        </a:rPr>
                        <m:t>𝐴</m:t>
                      </m:r>
                      <m:r>
                        <a:rPr lang="zh-CN" altLang="en-US" sz="1200" i="1" dirty="0">
                          <a:latin typeface="Cambria Math" panose="02040503050406030204" pitchFamily="18" charset="0"/>
                        </a:rPr>
                        <m:t> </m:t>
                      </m:r>
                      <m:r>
                        <a:rPr lang="en-US" altLang="zh-CN" sz="1200" i="1" dirty="0">
                          <a:latin typeface="Cambria Math" panose="02040503050406030204" pitchFamily="18" charset="0"/>
                        </a:rPr>
                        <m:t>+</m:t>
                      </m:r>
                      <m:r>
                        <a:rPr lang="zh-CN" altLang="en-US" sz="1200" i="1" dirty="0">
                          <a:latin typeface="Cambria Math" panose="02040503050406030204" pitchFamily="18" charset="0"/>
                        </a:rPr>
                        <m:t> </m:t>
                      </m:r>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𝑓</m:t>
                          </m:r>
                        </m:e>
                        <m:sub>
                          <m:r>
                            <a:rPr lang="en-US" altLang="zh-CN" sz="1200" i="1" dirty="0">
                              <a:latin typeface="Cambria Math" panose="02040503050406030204" pitchFamily="18" charset="0"/>
                            </a:rPr>
                            <m:t>𝑘</m:t>
                          </m:r>
                        </m:sub>
                      </m:sSub>
                      <m:r>
                        <a:rPr lang="en-US" altLang="zh-CN" sz="1200" i="1" dirty="0">
                          <a:latin typeface="Cambria Math" panose="02040503050406030204" pitchFamily="18" charset="0"/>
                        </a:rPr>
                        <m:t>(</m:t>
                      </m:r>
                      <m:r>
                        <a:rPr lang="en-US" altLang="zh-CN" sz="1200" i="1" dirty="0" err="1">
                          <a:latin typeface="Cambria Math" panose="02040503050406030204" pitchFamily="18" charset="0"/>
                        </a:rPr>
                        <m:t>𝑖</m:t>
                      </m:r>
                      <m:r>
                        <a:rPr lang="en-US" altLang="zh-CN" sz="1200" i="1" dirty="0">
                          <a:latin typeface="Cambria Math" panose="02040503050406030204" pitchFamily="18" charset="0"/>
                        </a:rPr>
                        <m:t>)</m:t>
                      </m:r>
                      <m:r>
                        <a:rPr lang="en-US" altLang="zh-CN" sz="1200" i="1" dirty="0">
                          <a:latin typeface="Cambria Math" panose="02040503050406030204" pitchFamily="18" charset="0"/>
                        </a:rPr>
                        <m:t>𝐺</m:t>
                      </m:r>
                      <m:r>
                        <a:rPr lang="en-US" altLang="zh-CN" sz="1200" b="1" i="1" smtClean="0">
                          <a:latin typeface="Cambria Math" panose="02040503050406030204" pitchFamily="18" charset="0"/>
                        </a:rPr>
                        <m:t>=</m:t>
                      </m:r>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𝒌</m:t>
                          </m:r>
                        </m:e>
                        <m:sub>
                          <m:r>
                            <a:rPr lang="en-US" altLang="zh-CN" sz="1200" b="1" i="1">
                              <a:latin typeface="Cambria Math" panose="02040503050406030204" pitchFamily="18" charset="0"/>
                            </a:rPr>
                            <m:t>𝑼</m:t>
                          </m:r>
                        </m:sub>
                      </m:sSub>
                      <m:r>
                        <a:rPr lang="en-US" altLang="zh-CN" sz="1200" b="1" i="1" smtClean="0">
                          <a:latin typeface="Cambria Math" panose="02040503050406030204" pitchFamily="18" charset="0"/>
                        </a:rPr>
                        <m:t>𝑮</m:t>
                      </m:r>
                    </m:oMath>
                  </m:oMathPara>
                </a14:m>
                <a:endParaRPr lang="en-US" altLang="zh-CN" sz="1200" b="1" i="1" dirty="0">
                  <a:latin typeface="Cambria Math" panose="02040503050406030204" pitchFamily="18" charset="0"/>
                </a:endParaRPr>
              </a:p>
              <a:p>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sz="1200" b="1" dirty="0">
                <a:latin typeface="Times New Roman" panose="02020603050405020304" pitchFamily="18" charset="0"/>
                <a:cs typeface="Times New Roman" panose="02020603050405020304" pitchFamily="18" charset="0"/>
              </a:rPr>
              <a:t>ITU-T X.696</a:t>
            </a:r>
            <a:r>
              <a:rPr lang="zh-CN" altLang="en-US" sz="1200" b="1" dirty="0">
                <a:latin typeface="Times New Roman" panose="02020603050405020304" pitchFamily="18" charset="0"/>
                <a:cs typeface="Times New Roman" panose="02020603050405020304" pitchFamily="18" charset="0"/>
              </a:rPr>
              <a:t>中提到，对于相同数据，</a:t>
            </a:r>
            <a:r>
              <a:rPr lang="en-US" altLang="zh-CN" sz="1200" b="1" dirty="0">
                <a:latin typeface="Times New Roman" panose="02020603050405020304" pitchFamily="18" charset="0"/>
                <a:cs typeface="Times New Roman" panose="02020603050405020304" pitchFamily="18" charset="0"/>
              </a:rPr>
              <a:t>OER</a:t>
            </a:r>
            <a:r>
              <a:rPr lang="zh-CN" altLang="en-US" sz="1200" b="1" dirty="0">
                <a:latin typeface="Times New Roman" panose="02020603050405020304" pitchFamily="18" charset="0"/>
                <a:cs typeface="Times New Roman" panose="02020603050405020304" pitchFamily="18" charset="0"/>
              </a:rPr>
              <a:t>编解码速度要比</a:t>
            </a:r>
            <a:r>
              <a:rPr lang="en-US" altLang="zh-CN" sz="1200" b="1" dirty="0">
                <a:latin typeface="Times New Roman" panose="02020603050405020304" pitchFamily="18" charset="0"/>
                <a:cs typeface="Times New Roman" panose="02020603050405020304" pitchFamily="18" charset="0"/>
              </a:rPr>
              <a:t>BER</a:t>
            </a:r>
            <a:r>
              <a:rPr lang="zh-CN" altLang="en-US" sz="1200" b="1" dirty="0">
                <a:latin typeface="Times New Roman" panose="02020603050405020304" pitchFamily="18" charset="0"/>
                <a:cs typeface="Times New Roman" panose="02020603050405020304" pitchFamily="18" charset="0"/>
              </a:rPr>
              <a:t>编解码速度更快；</a:t>
            </a:r>
            <a:endParaRPr lang="en-US" altLang="zh-CN" sz="1200" b="1" dirty="0">
              <a:latin typeface="Times New Roman" panose="02020603050405020304" pitchFamily="18" charset="0"/>
              <a:cs typeface="Times New Roman" panose="02020603050405020304" pitchFamily="18" charset="0"/>
            </a:endParaRPr>
          </a:p>
          <a:p>
            <a:endParaRPr lang="en-US" altLang="zh-CN" sz="1200" b="1" dirty="0">
              <a:latin typeface="Times New Roman" panose="02020603050405020304" pitchFamily="18" charset="0"/>
              <a:cs typeface="Times New Roman" panose="02020603050405020304" pitchFamily="18" charset="0"/>
            </a:endParaRPr>
          </a:p>
          <a:p>
            <a:r>
              <a:rPr lang="zh-CN" altLang="en-US" sz="1200" b="1" dirty="0">
                <a:latin typeface="Times New Roman" panose="02020603050405020304" pitchFamily="18" charset="0"/>
                <a:cs typeface="Times New Roman" panose="02020603050405020304" pitchFamily="18" charset="0"/>
              </a:rPr>
              <a:t>其中</a:t>
            </a:r>
            <a:r>
              <a:rPr lang="en-US" altLang="zh-CN" sz="1200" b="1" dirty="0">
                <a:latin typeface="Times New Roman" panose="02020603050405020304" pitchFamily="18" charset="0"/>
                <a:cs typeface="Times New Roman" panose="02020603050405020304" pitchFamily="18" charset="0"/>
              </a:rPr>
              <a:t>CER</a:t>
            </a:r>
            <a:r>
              <a:rPr lang="zh-CN" altLang="en-US" sz="1200" b="1" dirty="0">
                <a:latin typeface="Times New Roman" panose="02020603050405020304" pitchFamily="18" charset="0"/>
                <a:cs typeface="Times New Roman" panose="02020603050405020304" pitchFamily="18" charset="0"/>
              </a:rPr>
              <a:t>和</a:t>
            </a:r>
            <a:r>
              <a:rPr lang="en-US" altLang="zh-CN" sz="1200" b="1" dirty="0">
                <a:latin typeface="Times New Roman" panose="02020603050405020304" pitchFamily="18" charset="0"/>
                <a:cs typeface="Times New Roman" panose="02020603050405020304" pitchFamily="18" charset="0"/>
              </a:rPr>
              <a:t>DER</a:t>
            </a:r>
            <a:r>
              <a:rPr lang="zh-CN" altLang="en-US" sz="1200" b="1" dirty="0">
                <a:latin typeface="Times New Roman" panose="02020603050405020304" pitchFamily="18" charset="0"/>
                <a:cs typeface="Times New Roman" panose="02020603050405020304" pitchFamily="18" charset="0"/>
              </a:rPr>
              <a:t>编码都隶属于</a:t>
            </a:r>
            <a:r>
              <a:rPr lang="en-US" altLang="zh-CN" sz="1200" b="1" dirty="0">
                <a:latin typeface="Times New Roman" panose="02020603050405020304" pitchFamily="18" charset="0"/>
                <a:cs typeface="Times New Roman" panose="02020603050405020304" pitchFamily="18" charset="0"/>
              </a:rPr>
              <a:t>BER</a:t>
            </a:r>
            <a:r>
              <a:rPr lang="zh-CN" altLang="en-US" sz="1200" b="1" dirty="0">
                <a:latin typeface="Times New Roman" panose="02020603050405020304" pitchFamily="18" charset="0"/>
                <a:cs typeface="Times New Roman" panose="02020603050405020304" pitchFamily="18" charset="0"/>
              </a:rPr>
              <a:t>编码，分别对</a:t>
            </a:r>
            <a:r>
              <a:rPr lang="en-US" altLang="zh-CN" sz="1200" b="1" dirty="0">
                <a:latin typeface="Times New Roman" panose="02020603050405020304" pitchFamily="18" charset="0"/>
                <a:cs typeface="Times New Roman" panose="02020603050405020304" pitchFamily="18" charset="0"/>
              </a:rPr>
              <a:t>BER</a:t>
            </a:r>
            <a:r>
              <a:rPr lang="zh-CN" altLang="en-US" sz="1200" b="1" dirty="0">
                <a:latin typeface="Times New Roman" panose="02020603050405020304" pitchFamily="18" charset="0"/>
                <a:cs typeface="Times New Roman" panose="02020603050405020304" pitchFamily="18" charset="0"/>
              </a:rPr>
              <a:t>有不同的限制：</a:t>
            </a:r>
            <a:r>
              <a:rPr lang="en-US" altLang="zh-CN" sz="1200" b="1" dirty="0">
                <a:latin typeface="Times New Roman" panose="02020603050405020304" pitchFamily="18" charset="0"/>
                <a:cs typeface="Times New Roman" panose="02020603050405020304" pitchFamily="18" charset="0"/>
              </a:rPr>
              <a:t>DER</a:t>
            </a:r>
            <a:r>
              <a:rPr lang="zh-CN" altLang="en-US" sz="1200" b="1" dirty="0">
                <a:latin typeface="Times New Roman" panose="02020603050405020304" pitchFamily="18" charset="0"/>
                <a:cs typeface="Times New Roman" panose="02020603050405020304" pitchFamily="18" charset="0"/>
              </a:rPr>
              <a:t>使用定长的编码形式，而</a:t>
            </a:r>
            <a:r>
              <a:rPr lang="en-US" altLang="zh-CN" sz="1200" b="1" dirty="0">
                <a:latin typeface="Times New Roman" panose="02020603050405020304" pitchFamily="18" charset="0"/>
                <a:cs typeface="Times New Roman" panose="02020603050405020304" pitchFamily="18" charset="0"/>
              </a:rPr>
              <a:t>CER</a:t>
            </a:r>
            <a:r>
              <a:rPr lang="zh-CN" altLang="en-US" sz="1200" b="1" dirty="0">
                <a:latin typeface="Times New Roman" panose="02020603050405020304" pitchFamily="18" charset="0"/>
                <a:cs typeface="Times New Roman" panose="02020603050405020304" pitchFamily="18" charset="0"/>
              </a:rPr>
              <a:t>使用不定长的编码形式。</a:t>
            </a:r>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fff</a:t>
            </a:r>
            <a:endParaRPr lang="en-US" altLang="zh-CN"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ff</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3EF29E-2626-4644-A4D0-CC9E5020CD1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7" name="Picture 7" descr="B-1"/>
          <p:cNvPicPr>
            <a:picLocks noChangeAspect="1" noChangeArrowheads="1"/>
          </p:cNvPicPr>
          <p:nvPr userDrawn="1"/>
        </p:nvPicPr>
        <p:blipFill>
          <a:blip r:embed="rId2" cstate="print"/>
          <a:srcRect/>
          <a:stretch>
            <a:fillRect/>
          </a:stretch>
        </p:blipFill>
        <p:spPr bwMode="auto">
          <a:xfrm>
            <a:off x="-2232" y="-27384"/>
            <a:ext cx="9144000" cy="8352928"/>
          </a:xfrm>
          <a:prstGeom prst="rect">
            <a:avLst/>
          </a:prstGeom>
          <a:noFill/>
          <a:ln w="9525">
            <a:noFill/>
            <a:miter lim="800000"/>
            <a:headEnd/>
            <a:tailEnd/>
          </a:ln>
        </p:spPr>
      </p:pic>
      <p:sp>
        <p:nvSpPr>
          <p:cNvPr id="2" name="标题 1"/>
          <p:cNvSpPr>
            <a:spLocks noGrp="1"/>
          </p:cNvSpPr>
          <p:nvPr>
            <p:ph type="ctrTitle"/>
          </p:nvPr>
        </p:nvSpPr>
        <p:spPr>
          <a:xfrm>
            <a:off x="683568" y="1412776"/>
            <a:ext cx="7772400" cy="1470025"/>
          </a:xfrm>
        </p:spPr>
        <p:txBody>
          <a:bodyPr/>
          <a:lstStyle>
            <a:lvl1pPr>
              <a:defRPr>
                <a:solidFill>
                  <a:schemeClr val="bg1"/>
                </a:solidFill>
              </a:defRPr>
            </a:lvl1pPr>
          </a:lstStyle>
          <a:p>
            <a:r>
              <a:rPr lang="zh-CN" altLang="en-US" dirty="0"/>
              <a:t>单击此处编辑母版标题样式</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39503BF-C29D-4C80-9971-704DEB9EB5A2}"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3200"/>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0A439F1-587F-4B46-AE4C-D82BC2C3528D}" type="slidenum">
              <a:rPr lang="en-US" altLang="zh-CN"/>
            </a:fld>
            <a:endParaRPr lang="en-US" altLang="zh-CN"/>
          </a:p>
        </p:txBody>
      </p:sp>
      <p:sp>
        <p:nvSpPr>
          <p:cNvPr id="10" name="标题 1"/>
          <p:cNvSpPr>
            <a:spLocks noGrp="1"/>
          </p:cNvSpPr>
          <p:nvPr>
            <p:ph type="ctrTitle" hasCustomPrompt="1"/>
          </p:nvPr>
        </p:nvSpPr>
        <p:spPr>
          <a:xfrm>
            <a:off x="611560" y="357807"/>
            <a:ext cx="7920880" cy="792089"/>
          </a:xfrm>
        </p:spPr>
        <p:txBody>
          <a:bodyPr/>
          <a:lstStyle>
            <a:lvl1pPr algn="l">
              <a:defRPr sz="3600">
                <a:solidFill>
                  <a:schemeClr val="tx1"/>
                </a:solidFill>
              </a:defRPr>
            </a:lvl1pPr>
          </a:lstStyle>
          <a:p>
            <a:r>
              <a:rPr lang="zh-CN" altLang="en-US" dirty="0"/>
              <a:t>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B946528B-B9B9-4E68-8952-1F42D213A426}" type="slidenum">
              <a:rPr lang="en-US" altLang="zh-CN"/>
            </a:fld>
            <a:endParaRPr lang="en-US" altLang="zh-CN"/>
          </a:p>
        </p:txBody>
      </p:sp>
      <p:pic>
        <p:nvPicPr>
          <p:cNvPr id="6" name="Picture 5" descr="B-1"/>
          <p:cNvPicPr>
            <a:picLocks noChangeAspect="1" noChangeArrowheads="1"/>
          </p:cNvPicPr>
          <p:nvPr userDrawn="1"/>
        </p:nvPicPr>
        <p:blipFill>
          <a:blip r:embed="rId2" cstate="print"/>
          <a:srcRect/>
          <a:stretch>
            <a:fillRect/>
          </a:stretch>
        </p:blipFill>
        <p:spPr bwMode="auto">
          <a:xfrm>
            <a:off x="0" y="-1588"/>
            <a:ext cx="9144000" cy="6859588"/>
          </a:xfrm>
          <a:prstGeom prst="rect">
            <a:avLst/>
          </a:prstGeom>
          <a:noFill/>
          <a:ln w="9525">
            <a:noFill/>
            <a:miter lim="800000"/>
            <a:headEnd/>
            <a:tailEnd/>
          </a:ln>
        </p:spPr>
      </p:pic>
      <p:pic>
        <p:nvPicPr>
          <p:cNvPr id="7" name="Picture 4" descr="B-1"/>
          <p:cNvPicPr>
            <a:picLocks noChangeAspect="1" noChangeArrowheads="1"/>
          </p:cNvPicPr>
          <p:nvPr userDrawn="1"/>
        </p:nvPicPr>
        <p:blipFill>
          <a:blip r:embed="rId3" cstate="print"/>
          <a:srcRect l="52361" t="31111" r="3542" b="56296"/>
          <a:stretch>
            <a:fillRect/>
          </a:stretch>
        </p:blipFill>
        <p:spPr bwMode="auto">
          <a:xfrm>
            <a:off x="4787900" y="2133600"/>
            <a:ext cx="4032250" cy="863600"/>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4.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B-1"/>
          <p:cNvPicPr>
            <a:picLocks noChangeAspect="1" noChangeArrowheads="1"/>
          </p:cNvPicPr>
          <p:nvPr/>
        </p:nvPicPr>
        <p:blipFill>
          <a:blip r:embed="rId4" cstate="print"/>
          <a:srcRect/>
          <a:stretch>
            <a:fillRect/>
          </a:stretch>
        </p:blipFill>
        <p:spPr bwMode="auto">
          <a:xfrm>
            <a:off x="0" y="0"/>
            <a:ext cx="9144000" cy="6858000"/>
          </a:xfrm>
          <a:prstGeom prst="rect">
            <a:avLst/>
          </a:prstGeom>
          <a:noFill/>
          <a:ln w="9525">
            <a:noFill/>
            <a:miter lim="800000"/>
            <a:headEnd/>
            <a:tailEnd/>
          </a:ln>
        </p:spPr>
      </p:pic>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a:defRPr/>
            </a:pPr>
            <a:fld id="{CD98D576-A93E-4A83-AEFD-5B9ECC077633}"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50.emf"/><Relationship Id="rId2" Type="http://schemas.openxmlformats.org/officeDocument/2006/relationships/oleObject" Target="../embeddings/oleObject1.bin"/><Relationship Id="rId1" Type="http://schemas.openxmlformats.org/officeDocument/2006/relationships/image" Target="../media/image49.png"/></Relationships>
</file>

<file path=ppt/slides/_rels/slide67.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50.emf"/><Relationship Id="rId2" Type="http://schemas.openxmlformats.org/officeDocument/2006/relationships/oleObject" Target="../embeddings/oleObject2.bin"/><Relationship Id="rId1"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9.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50.e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50.emf"/><Relationship Id="rId2" Type="http://schemas.openxmlformats.org/officeDocument/2006/relationships/oleObject" Target="../embeddings/oleObject4.bin"/><Relationship Id="rId1" Type="http://schemas.openxmlformats.org/officeDocument/2006/relationships/image" Target="../media/image5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9512" y="2636912"/>
            <a:ext cx="8786985" cy="1109985"/>
          </a:xfrm>
        </p:spPr>
        <p:txBody>
          <a:bodyPr/>
          <a:lstStyle/>
          <a:p>
            <a:r>
              <a:rPr lang="zh-CN" altLang="en-US" sz="3600" b="1" dirty="0">
                <a:solidFill>
                  <a:srgbClr val="FFC000"/>
                </a:solidFill>
              </a:rPr>
              <a:t>网络认证技术</a:t>
            </a:r>
            <a:r>
              <a:rPr lang="en-US" altLang="zh-CN" sz="3600" b="1" dirty="0">
                <a:solidFill>
                  <a:srgbClr val="FFC000"/>
                </a:solidFill>
              </a:rPr>
              <a:t>——</a:t>
            </a:r>
            <a:r>
              <a:rPr lang="zh-CN" altLang="en-US" sz="3600" b="1" dirty="0">
                <a:solidFill>
                  <a:srgbClr val="FFC000"/>
                </a:solidFill>
              </a:rPr>
              <a:t>隐式证书</a:t>
            </a:r>
            <a:endParaRPr lang="zh-CN" altLang="en-US" sz="3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12776"/>
            <a:ext cx="822960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下面，我们假设以两层证书链为例，对两种证书情况下的计算量进行分析（</a:t>
            </a:r>
            <a:r>
              <a:rPr lang="en-US" altLang="zh-CN" sz="2800" dirty="0">
                <a:latin typeface="Times New Roman" panose="02020603050405020304" pitchFamily="18" charset="0"/>
                <a:cs typeface="Times New Roman" panose="02020603050405020304" pitchFamily="18" charset="0"/>
              </a:rPr>
              <a:t>CA</a:t>
            </a:r>
            <a:r>
              <a:rPr lang="zh-CN" altLang="en-US" sz="2800" dirty="0">
                <a:latin typeface="Times New Roman" panose="02020603050405020304" pitchFamily="18" charset="0"/>
                <a:cs typeface="Times New Roman" panose="02020603050405020304" pitchFamily="18" charset="0"/>
              </a:rPr>
              <a:t>均为</a:t>
            </a:r>
            <a:r>
              <a:rPr lang="en-US" altLang="zh-CN" sz="2800" dirty="0">
                <a:latin typeface="Times New Roman" panose="02020603050405020304" pitchFamily="18" charset="0"/>
                <a:cs typeface="Times New Roman" panose="02020603050405020304" pitchFamily="18" charset="0"/>
              </a:rPr>
              <a:t>X.509</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a:lnSpc>
                <a:spcPts val="3600"/>
              </a:lnSpc>
            </a:pPr>
            <a:endParaRPr lang="en-US" altLang="zh-CN" sz="2800" dirty="0">
              <a:latin typeface="Times New Roman" panose="02020603050405020304" pitchFamily="18" charset="0"/>
              <a:cs typeface="Times New Roman" panose="02020603050405020304" pitchFamily="18" charset="0"/>
            </a:endParaRPr>
          </a:p>
          <a:p>
            <a:pPr>
              <a:lnSpc>
                <a:spcPts val="3600"/>
              </a:lnSpc>
            </a:pPr>
            <a:r>
              <a:rPr lang="zh-CN" altLang="en-US" sz="2800" dirty="0">
                <a:latin typeface="Times New Roman" panose="02020603050405020304" pitchFamily="18" charset="0"/>
                <a:cs typeface="Times New Roman" panose="02020603050405020304" pitchFamily="18" charset="0"/>
              </a:rPr>
              <a:t>传统</a:t>
            </a:r>
            <a:r>
              <a:rPr lang="en-US" altLang="zh-CN" sz="2800" dirty="0">
                <a:latin typeface="Times New Roman" panose="02020603050405020304" pitchFamily="18" charset="0"/>
                <a:cs typeface="Times New Roman" panose="02020603050405020304" pitchFamily="18" charset="0"/>
              </a:rPr>
              <a:t>X.509</a:t>
            </a:r>
            <a:r>
              <a:rPr lang="zh-CN" altLang="en-US" sz="2800" dirty="0">
                <a:latin typeface="Times New Roman" panose="02020603050405020304" pitchFamily="18" charset="0"/>
                <a:cs typeface="Times New Roman" panose="02020603050405020304" pitchFamily="18" charset="0"/>
              </a:rPr>
              <a:t>证书</a:t>
            </a:r>
            <a:endParaRPr lang="en-US" altLang="zh-CN" sz="2800" dirty="0">
              <a:latin typeface="Times New Roman" panose="02020603050405020304" pitchFamily="18" charset="0"/>
              <a:cs typeface="Times New Roman" panose="02020603050405020304" pitchFamily="18" charset="0"/>
            </a:endParaRPr>
          </a:p>
          <a:p>
            <a:pPr lvl="1">
              <a:lnSpc>
                <a:spcPts val="3600"/>
              </a:lnSpc>
            </a:pPr>
            <a:r>
              <a:rPr lang="zh-CN" altLang="en-US" sz="2400" dirty="0">
                <a:latin typeface="Times New Roman" panose="02020603050405020304" pitchFamily="18" charset="0"/>
                <a:cs typeface="Times New Roman" panose="02020603050405020304" pitchFamily="18" charset="0"/>
              </a:rPr>
              <a:t>提取</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公钥（不涉及耗时的密码操作）</a:t>
            </a:r>
            <a:endParaRPr lang="en-US" altLang="zh-CN" sz="2400" dirty="0">
              <a:latin typeface="Times New Roman" panose="02020603050405020304" pitchFamily="18" charset="0"/>
              <a:cs typeface="Times New Roman" panose="02020603050405020304" pitchFamily="18" charset="0"/>
            </a:endParaRPr>
          </a:p>
          <a:p>
            <a:pPr lvl="1">
              <a:lnSpc>
                <a:spcPts val="3600"/>
              </a:lnSpc>
            </a:pPr>
            <a:r>
              <a:rPr lang="zh-CN" altLang="en-US" sz="2400" b="1" dirty="0">
                <a:solidFill>
                  <a:srgbClr val="C00000"/>
                </a:solidFill>
                <a:latin typeface="Times New Roman" panose="02020603050405020304" pitchFamily="18" charset="0"/>
                <a:cs typeface="Times New Roman" panose="02020603050405020304" pitchFamily="18" charset="0"/>
              </a:rPr>
              <a:t>验证订户证书（验签计算）</a:t>
            </a:r>
            <a:endParaRPr lang="en-US" altLang="zh-CN" sz="2400" b="1" dirty="0">
              <a:solidFill>
                <a:srgbClr val="C00000"/>
              </a:solidFill>
              <a:latin typeface="Times New Roman" panose="02020603050405020304" pitchFamily="18" charset="0"/>
              <a:cs typeface="Times New Roman" panose="02020603050405020304" pitchFamily="18" charset="0"/>
            </a:endParaRPr>
          </a:p>
          <a:p>
            <a:pPr lvl="1">
              <a:lnSpc>
                <a:spcPts val="3600"/>
              </a:lnSpc>
            </a:pPr>
            <a:r>
              <a:rPr lang="zh-CN" altLang="en-US" sz="2400" dirty="0">
                <a:latin typeface="Times New Roman" panose="02020603050405020304" pitchFamily="18" charset="0"/>
                <a:cs typeface="Times New Roman" panose="02020603050405020304" pitchFamily="18" charset="0"/>
              </a:rPr>
              <a:t>提取订户公钥（不涉及耗时的密码操作）</a:t>
            </a:r>
            <a:endParaRPr lang="en-US" altLang="zh-CN" sz="2400" dirty="0">
              <a:latin typeface="Times New Roman" panose="02020603050405020304" pitchFamily="18" charset="0"/>
              <a:cs typeface="Times New Roman" panose="02020603050405020304" pitchFamily="18" charset="0"/>
            </a:endParaRPr>
          </a:p>
          <a:p>
            <a:pPr lvl="1">
              <a:lnSpc>
                <a:spcPts val="3600"/>
              </a:lnSpc>
            </a:pPr>
            <a:r>
              <a:rPr lang="zh-CN" altLang="en-US" sz="2400" dirty="0">
                <a:solidFill>
                  <a:srgbClr val="006BB7"/>
                </a:solidFill>
                <a:latin typeface="Times New Roman" panose="02020603050405020304" pitchFamily="18" charset="0"/>
                <a:cs typeface="Times New Roman" panose="02020603050405020304" pitchFamily="18" charset="0"/>
              </a:rPr>
              <a:t>验证消息签名（验签计算）</a:t>
            </a:r>
            <a:endParaRPr lang="en-US" altLang="zh-CN" sz="2400" dirty="0">
              <a:solidFill>
                <a:srgbClr val="006BB7"/>
              </a:solidFill>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X.509</a:t>
            </a:r>
            <a:r>
              <a:rPr lang="zh-CN" altLang="en-US" dirty="0">
                <a:latin typeface="Times New Roman" panose="02020603050405020304" pitchFamily="18" charset="0"/>
                <a:cs typeface="Times New Roman" panose="02020603050405020304" pitchFamily="18" charset="0"/>
              </a:rPr>
              <a:t> 证书  </a:t>
            </a:r>
            <a:r>
              <a:rPr lang="en-US" altLang="zh-CN" dirty="0">
                <a:latin typeface="Times New Roman" panose="02020603050405020304" pitchFamily="18" charset="0"/>
                <a:cs typeface="Times New Roman" panose="02020603050405020304" pitchFamily="18" charset="0"/>
              </a:rPr>
              <a:t>VS.  </a:t>
            </a:r>
            <a:r>
              <a:rPr lang="zh-CN" altLang="en-US" dirty="0">
                <a:latin typeface="Times New Roman" panose="02020603050405020304" pitchFamily="18" charset="0"/>
                <a:cs typeface="Times New Roman" panose="02020603050405020304" pitchFamily="18" charset="0"/>
              </a:rPr>
              <a:t>隐式证书</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计算比较</a:t>
            </a:r>
            <a:endParaRPr lang="zh-CN" altLang="en-US" dirty="0"/>
          </a:p>
        </p:txBody>
      </p:sp>
      <p:grpSp>
        <p:nvGrpSpPr>
          <p:cNvPr id="21" name="组合 20"/>
          <p:cNvGrpSpPr/>
          <p:nvPr/>
        </p:nvGrpSpPr>
        <p:grpSpPr>
          <a:xfrm>
            <a:off x="7259504" y="3880100"/>
            <a:ext cx="1272936" cy="2058639"/>
            <a:chOff x="6935529" y="2600271"/>
            <a:chExt cx="1272936" cy="2058639"/>
          </a:xfrm>
        </p:grpSpPr>
        <p:cxnSp>
          <p:nvCxnSpPr>
            <p:cNvPr id="5" name="直接箭头连接符 4"/>
            <p:cNvCxnSpPr/>
            <p:nvPr/>
          </p:nvCxnSpPr>
          <p:spPr>
            <a:xfrm>
              <a:off x="7541998" y="2948754"/>
              <a:ext cx="0" cy="350748"/>
            </a:xfrm>
            <a:prstGeom prst="straightConnector1">
              <a:avLst/>
            </a:prstGeom>
            <a:ln w="12700">
              <a:solidFill>
                <a:schemeClr val="bg1">
                  <a:lumMod val="50000"/>
                </a:schemeClr>
              </a:solidFill>
              <a:tailEnd type="arrow"/>
            </a:ln>
          </p:spPr>
          <p:style>
            <a:lnRef idx="3">
              <a:schemeClr val="accent4"/>
            </a:lnRef>
            <a:fillRef idx="0">
              <a:schemeClr val="accent4"/>
            </a:fillRef>
            <a:effectRef idx="2">
              <a:schemeClr val="accent4"/>
            </a:effectRef>
            <a:fontRef idx="minor">
              <a:schemeClr val="tx1"/>
            </a:fontRef>
          </p:style>
        </p:cxnSp>
        <p:sp>
          <p:nvSpPr>
            <p:cNvPr id="7" name="文本框 6"/>
            <p:cNvSpPr txBox="1"/>
            <p:nvPr/>
          </p:nvSpPr>
          <p:spPr>
            <a:xfrm>
              <a:off x="6953562" y="2600271"/>
              <a:ext cx="1224134" cy="369332"/>
            </a:xfrm>
            <a:prstGeom prst="rect">
              <a:avLst/>
            </a:prstGeom>
            <a:noFill/>
            <a:ln>
              <a:solidFill>
                <a:schemeClr val="bg1">
                  <a:lumMod val="50000"/>
                </a:schemeClr>
              </a:solidFill>
            </a:ln>
          </p:spPr>
          <p:txBody>
            <a:bodyPr wrap="square" rtlCol="0">
              <a:spAutoFit/>
            </a:bodyPr>
            <a:lstStyle/>
            <a:p>
              <a:pPr algn="ctr"/>
              <a:r>
                <a:rPr lang="zh-CN" altLang="en-US" dirty="0">
                  <a:latin typeface="Times New Roman" panose="02020603050405020304" pitchFamily="18" charset="0"/>
                  <a:ea typeface="+mn-ea"/>
                  <a:cs typeface="Times New Roman" panose="02020603050405020304" pitchFamily="18" charset="0"/>
                </a:rPr>
                <a:t>自签名</a:t>
              </a:r>
              <a:r>
                <a:rPr lang="en-US" altLang="zh-CN" dirty="0">
                  <a:latin typeface="Times New Roman" panose="02020603050405020304" pitchFamily="18" charset="0"/>
                  <a:ea typeface="+mn-ea"/>
                  <a:cs typeface="Times New Roman" panose="02020603050405020304" pitchFamily="18" charset="0"/>
                </a:rPr>
                <a:t>CA</a:t>
              </a:r>
              <a:endParaRPr lang="zh-CN" altLang="en-US" dirty="0">
                <a:latin typeface="Times New Roman" panose="02020603050405020304" pitchFamily="18" charset="0"/>
                <a:ea typeface="+mn-ea"/>
                <a:cs typeface="Times New Roman" panose="02020603050405020304" pitchFamily="18" charset="0"/>
              </a:endParaRPr>
            </a:p>
          </p:txBody>
        </p:sp>
        <p:sp>
          <p:nvSpPr>
            <p:cNvPr id="8" name="文本框 7"/>
            <p:cNvSpPr txBox="1"/>
            <p:nvPr/>
          </p:nvSpPr>
          <p:spPr>
            <a:xfrm>
              <a:off x="6935529" y="3306425"/>
              <a:ext cx="1260201" cy="369332"/>
            </a:xfrm>
            <a:prstGeom prst="rect">
              <a:avLst/>
            </a:prstGeom>
            <a:noFill/>
            <a:ln>
              <a:solidFill>
                <a:schemeClr val="bg1">
                  <a:lumMod val="50000"/>
                </a:schemeClr>
              </a:solidFill>
            </a:ln>
          </p:spPr>
          <p:txBody>
            <a:bodyPr wrap="square" rtlCol="0">
              <a:spAutoFit/>
            </a:bodyPr>
            <a:lstStyle/>
            <a:p>
              <a:pPr algn="ctr"/>
              <a:r>
                <a:rPr lang="en-US" altLang="zh-CN" dirty="0">
                  <a:solidFill>
                    <a:srgbClr val="006BB7"/>
                  </a:solidFill>
                  <a:latin typeface="Times New Roman" panose="02020603050405020304" pitchFamily="18" charset="0"/>
                  <a:ea typeface="+mn-ea"/>
                  <a:cs typeface="Times New Roman" panose="02020603050405020304" pitchFamily="18" charset="0"/>
                </a:rPr>
                <a:t>X.509</a:t>
              </a:r>
              <a:r>
                <a:rPr lang="zh-CN" altLang="en-US" dirty="0">
                  <a:solidFill>
                    <a:srgbClr val="006BB7"/>
                  </a:solidFill>
                  <a:latin typeface="Times New Roman" panose="02020603050405020304" pitchFamily="18" charset="0"/>
                  <a:ea typeface="+mn-ea"/>
                  <a:cs typeface="Times New Roman" panose="02020603050405020304" pitchFamily="18" charset="0"/>
                </a:rPr>
                <a:t>证书</a:t>
              </a:r>
              <a:endParaRPr lang="zh-CN" altLang="en-US" dirty="0">
                <a:solidFill>
                  <a:srgbClr val="006BB7"/>
                </a:solidFill>
                <a:latin typeface="Times New Roman" panose="02020603050405020304" pitchFamily="18" charset="0"/>
                <a:ea typeface="+mn-ea"/>
                <a:cs typeface="Times New Roman" panose="02020603050405020304" pitchFamily="18" charset="0"/>
              </a:endParaRPr>
            </a:p>
          </p:txBody>
        </p:sp>
        <p:cxnSp>
          <p:nvCxnSpPr>
            <p:cNvPr id="19" name="直接箭头连接符 18"/>
            <p:cNvCxnSpPr/>
            <p:nvPr/>
          </p:nvCxnSpPr>
          <p:spPr>
            <a:xfrm>
              <a:off x="7554733" y="3654908"/>
              <a:ext cx="0" cy="350748"/>
            </a:xfrm>
            <a:prstGeom prst="straightConnector1">
              <a:avLst/>
            </a:prstGeom>
            <a:ln w="12700">
              <a:solidFill>
                <a:schemeClr val="bg1">
                  <a:lumMod val="50000"/>
                </a:schemeClr>
              </a:solidFill>
              <a:tailEnd type="arrow"/>
            </a:ln>
          </p:spPr>
          <p:style>
            <a:lnRef idx="3">
              <a:schemeClr val="accent4"/>
            </a:lnRef>
            <a:fillRef idx="0">
              <a:schemeClr val="accent4"/>
            </a:fillRef>
            <a:effectRef idx="2">
              <a:schemeClr val="accent4"/>
            </a:effectRef>
            <a:fontRef idx="minor">
              <a:schemeClr val="tx1"/>
            </a:fontRef>
          </p:style>
        </p:cxnSp>
        <p:sp>
          <p:nvSpPr>
            <p:cNvPr id="20" name="文本框 19"/>
            <p:cNvSpPr txBox="1"/>
            <p:nvPr/>
          </p:nvSpPr>
          <p:spPr>
            <a:xfrm>
              <a:off x="6948264" y="4012579"/>
              <a:ext cx="1260201" cy="646331"/>
            </a:xfrm>
            <a:prstGeom prst="rect">
              <a:avLst/>
            </a:prstGeom>
            <a:noFill/>
            <a:ln>
              <a:solidFill>
                <a:schemeClr val="bg1">
                  <a:lumMod val="50000"/>
                </a:schemeClr>
              </a:solidFill>
            </a:ln>
          </p:spPr>
          <p:txBody>
            <a:bodyPr wrap="square" rtlCol="0">
              <a:spAutoFit/>
            </a:bodyPr>
            <a:lstStyle/>
            <a:p>
              <a:pPr algn="ctr"/>
              <a:r>
                <a:rPr lang="zh-CN" altLang="en-US" dirty="0">
                  <a:latin typeface="Times New Roman" panose="02020603050405020304" pitchFamily="18" charset="0"/>
                  <a:ea typeface="+mn-ea"/>
                  <a:cs typeface="Times New Roman" panose="02020603050405020304" pitchFamily="18" charset="0"/>
                </a:rPr>
                <a:t>验证消息签名</a:t>
              </a:r>
              <a:endParaRPr lang="zh-CN" altLang="en-US" dirty="0">
                <a:latin typeface="Times New Roman" panose="02020603050405020304" pitchFamily="18" charset="0"/>
                <a:ea typeface="+mn-ea"/>
                <a:cs typeface="Times New Roman" panose="02020603050405020304" pitchFamily="18"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49896"/>
            <a:ext cx="8229600" cy="4525963"/>
          </a:xfrm>
        </p:spPr>
        <p:txBody>
          <a:bodyPr/>
          <a:lstStyle/>
          <a:p>
            <a:pPr marL="457200" lvl="1" indent="0">
              <a:lnSpc>
                <a:spcPts val="3600"/>
              </a:lnSpc>
              <a:buNone/>
            </a:pPr>
            <a:endParaRPr lang="en-US" altLang="zh-CN" sz="2400" dirty="0">
              <a:latin typeface="Times New Roman" panose="02020603050405020304" pitchFamily="18" charset="0"/>
              <a:cs typeface="Times New Roman" panose="02020603050405020304" pitchFamily="18" charset="0"/>
            </a:endParaRPr>
          </a:p>
          <a:p>
            <a:pPr>
              <a:lnSpc>
                <a:spcPts val="3600"/>
              </a:lnSpc>
            </a:pPr>
            <a:r>
              <a:rPr lang="zh-CN" altLang="en-US" sz="2800" dirty="0">
                <a:latin typeface="Times New Roman" panose="02020603050405020304" pitchFamily="18" charset="0"/>
                <a:cs typeface="Times New Roman" panose="02020603050405020304" pitchFamily="18" charset="0"/>
              </a:rPr>
              <a:t>隐式证书</a:t>
            </a:r>
            <a:endParaRPr lang="en-US" altLang="zh-CN" sz="2800" dirty="0">
              <a:latin typeface="Times New Roman" panose="02020603050405020304" pitchFamily="18" charset="0"/>
              <a:cs typeface="Times New Roman" panose="02020603050405020304" pitchFamily="18" charset="0"/>
            </a:endParaRPr>
          </a:p>
          <a:p>
            <a:pPr lvl="1">
              <a:lnSpc>
                <a:spcPts val="3600"/>
              </a:lnSpc>
            </a:pPr>
            <a:r>
              <a:rPr lang="zh-CN" altLang="en-US" sz="2400" dirty="0">
                <a:latin typeface="Times New Roman" panose="02020603050405020304" pitchFamily="18" charset="0"/>
                <a:cs typeface="Times New Roman" panose="02020603050405020304" pitchFamily="18" charset="0"/>
              </a:rPr>
              <a:t>提取</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公钥（不涉及耗时</a:t>
            </a:r>
            <a:r>
              <a:rPr lang="zh-CN" altLang="en-US" sz="2400" dirty="0"/>
              <a:t>的密码操作）</a:t>
            </a:r>
            <a:endParaRPr lang="en-US" altLang="zh-CN" sz="2400" dirty="0"/>
          </a:p>
          <a:p>
            <a:pPr lvl="1">
              <a:lnSpc>
                <a:spcPts val="3600"/>
              </a:lnSpc>
            </a:pPr>
            <a:r>
              <a:rPr lang="zh-CN" altLang="en-US" sz="2400" b="1" dirty="0">
                <a:solidFill>
                  <a:srgbClr val="C00000"/>
                </a:solidFill>
              </a:rPr>
              <a:t>计算订户公钥（专门的计算）</a:t>
            </a:r>
            <a:endParaRPr lang="en-US" altLang="zh-CN" sz="2400" b="1" dirty="0">
              <a:solidFill>
                <a:srgbClr val="C00000"/>
              </a:solidFill>
            </a:endParaRPr>
          </a:p>
          <a:p>
            <a:pPr lvl="1">
              <a:lnSpc>
                <a:spcPts val="3600"/>
              </a:lnSpc>
            </a:pPr>
            <a:r>
              <a:rPr lang="zh-CN" altLang="en-US" sz="2400" dirty="0">
                <a:solidFill>
                  <a:srgbClr val="006BB7"/>
                </a:solidFill>
              </a:rPr>
              <a:t>验证消息签名（验签计算）</a:t>
            </a:r>
            <a:endParaRPr lang="en-US" altLang="zh-CN" sz="2400" dirty="0">
              <a:solidFill>
                <a:srgbClr val="006BB7"/>
              </a:solidFill>
            </a:endParaRPr>
          </a:p>
          <a:p>
            <a:pPr lvl="1">
              <a:lnSpc>
                <a:spcPts val="3600"/>
              </a:lnSpc>
            </a:pPr>
            <a:endParaRPr lang="en-US" altLang="zh-CN" sz="2400" dirty="0">
              <a:solidFill>
                <a:srgbClr val="006BB7"/>
              </a:solidFill>
            </a:endParaRPr>
          </a:p>
          <a:p>
            <a:pPr>
              <a:lnSpc>
                <a:spcPts val="3600"/>
              </a:lnSpc>
            </a:pPr>
            <a:r>
              <a:rPr lang="zh-CN" altLang="en-US" sz="2800" dirty="0"/>
              <a:t>可以看出，两种证书情况下的差别，就在于：</a:t>
            </a:r>
            <a:endParaRPr lang="en-US" altLang="zh-CN" sz="2800" dirty="0"/>
          </a:p>
          <a:p>
            <a:pPr lvl="1">
              <a:lnSpc>
                <a:spcPts val="3600"/>
              </a:lnSpc>
            </a:pPr>
            <a:r>
              <a:rPr lang="en-US" altLang="zh-CN" sz="2400" dirty="0">
                <a:latin typeface="Times New Roman" panose="02020603050405020304" pitchFamily="18" charset="0"/>
                <a:cs typeface="Times New Roman" panose="02020603050405020304" pitchFamily="18" charset="0"/>
              </a:rPr>
              <a:t>X.509</a:t>
            </a:r>
            <a:r>
              <a:rPr lang="zh-CN" altLang="en-US" sz="2400" dirty="0">
                <a:latin typeface="Times New Roman" panose="02020603050405020304" pitchFamily="18" charset="0"/>
                <a:cs typeface="Times New Roman" panose="02020603050405020304" pitchFamily="18" charset="0"/>
              </a:rPr>
              <a:t>： 需要对订户证书</a:t>
            </a:r>
            <a:r>
              <a:rPr lang="zh-CN" altLang="en-US" sz="2400" dirty="0">
                <a:solidFill>
                  <a:srgbClr val="006BB7"/>
                </a:solidFill>
                <a:latin typeface="Times New Roman" panose="02020603050405020304" pitchFamily="18" charset="0"/>
                <a:cs typeface="Times New Roman" panose="02020603050405020304" pitchFamily="18" charset="0"/>
              </a:rPr>
              <a:t>进行</a:t>
            </a:r>
            <a:r>
              <a:rPr lang="en-US" altLang="zh-CN" sz="2400" dirty="0">
                <a:solidFill>
                  <a:srgbClr val="006BB7"/>
                </a:solidFill>
                <a:latin typeface="Times New Roman" panose="02020603050405020304" pitchFamily="18" charset="0"/>
                <a:cs typeface="Times New Roman" panose="02020603050405020304" pitchFamily="18" charset="0"/>
              </a:rPr>
              <a:t>CA</a:t>
            </a:r>
            <a:r>
              <a:rPr lang="zh-CN" altLang="en-US" sz="2400" dirty="0">
                <a:solidFill>
                  <a:srgbClr val="006BB7"/>
                </a:solidFill>
                <a:latin typeface="Times New Roman" panose="02020603050405020304" pitchFamily="18" charset="0"/>
                <a:cs typeface="Times New Roman" panose="02020603050405020304" pitchFamily="18" charset="0"/>
              </a:rPr>
              <a:t>签名的验证</a:t>
            </a:r>
            <a:endParaRPr lang="en-US" altLang="zh-CN" sz="2400" dirty="0">
              <a:solidFill>
                <a:srgbClr val="006BB7"/>
              </a:solidFill>
              <a:latin typeface="Times New Roman" panose="02020603050405020304" pitchFamily="18" charset="0"/>
              <a:cs typeface="Times New Roman" panose="02020603050405020304" pitchFamily="18" charset="0"/>
            </a:endParaRPr>
          </a:p>
          <a:p>
            <a:pPr lvl="1">
              <a:lnSpc>
                <a:spcPts val="3600"/>
              </a:lnSpc>
            </a:pPr>
            <a:r>
              <a:rPr lang="zh-CN" altLang="en-US" sz="2400" dirty="0">
                <a:latin typeface="Times New Roman" panose="02020603050405020304" pitchFamily="18" charset="0"/>
                <a:cs typeface="Times New Roman" panose="02020603050405020304" pitchFamily="18" charset="0"/>
              </a:rPr>
              <a:t>隐式证书：需要</a:t>
            </a:r>
            <a:r>
              <a:rPr lang="zh-CN" altLang="en-US" sz="2400" dirty="0">
                <a:solidFill>
                  <a:srgbClr val="006BB7"/>
                </a:solidFill>
                <a:latin typeface="Times New Roman" panose="02020603050405020304" pitchFamily="18" charset="0"/>
                <a:cs typeface="Times New Roman" panose="02020603050405020304" pitchFamily="18" charset="0"/>
              </a:rPr>
              <a:t>重构出订户公钥</a:t>
            </a:r>
            <a:r>
              <a:rPr lang="zh-CN" altLang="en-US" sz="2400" dirty="0">
                <a:latin typeface="Times New Roman" panose="02020603050405020304" pitchFamily="18" charset="0"/>
                <a:cs typeface="Times New Roman" panose="02020603050405020304" pitchFamily="18" charset="0"/>
              </a:rPr>
              <a:t>，在对消息的验签时同时完成对证书本身的验证</a:t>
            </a:r>
            <a:endParaRPr lang="en-US" altLang="zh-CN"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X.509</a:t>
            </a:r>
            <a:r>
              <a:rPr lang="zh-CN" altLang="en-US" dirty="0">
                <a:latin typeface="Times New Roman" panose="02020603050405020304" pitchFamily="18" charset="0"/>
                <a:cs typeface="Times New Roman" panose="02020603050405020304" pitchFamily="18" charset="0"/>
              </a:rPr>
              <a:t> 证书  </a:t>
            </a:r>
            <a:r>
              <a:rPr lang="en-US" altLang="zh-CN" dirty="0">
                <a:latin typeface="Times New Roman" panose="02020603050405020304" pitchFamily="18" charset="0"/>
                <a:cs typeface="Times New Roman" panose="02020603050405020304" pitchFamily="18" charset="0"/>
              </a:rPr>
              <a:t>VS.  </a:t>
            </a:r>
            <a:r>
              <a:rPr lang="zh-CN" altLang="en-US" dirty="0">
                <a:latin typeface="Times New Roman" panose="02020603050405020304" pitchFamily="18" charset="0"/>
                <a:cs typeface="Times New Roman" panose="02020603050405020304" pitchFamily="18" charset="0"/>
              </a:rPr>
              <a:t>隐式证书</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计算比较</a:t>
            </a:r>
            <a:endParaRPr lang="zh-CN" altLang="en-US" dirty="0"/>
          </a:p>
        </p:txBody>
      </p:sp>
      <p:grpSp>
        <p:nvGrpSpPr>
          <p:cNvPr id="22" name="组合 21"/>
          <p:cNvGrpSpPr/>
          <p:nvPr/>
        </p:nvGrpSpPr>
        <p:grpSpPr>
          <a:xfrm>
            <a:off x="6876256" y="1628800"/>
            <a:ext cx="1272936" cy="2058639"/>
            <a:chOff x="6935529" y="2600271"/>
            <a:chExt cx="1272936" cy="2058639"/>
          </a:xfrm>
        </p:grpSpPr>
        <p:cxnSp>
          <p:nvCxnSpPr>
            <p:cNvPr id="23" name="直接箭头连接符 22"/>
            <p:cNvCxnSpPr/>
            <p:nvPr/>
          </p:nvCxnSpPr>
          <p:spPr>
            <a:xfrm>
              <a:off x="7541998" y="2948754"/>
              <a:ext cx="0" cy="350748"/>
            </a:xfrm>
            <a:prstGeom prst="straightConnector1">
              <a:avLst/>
            </a:prstGeom>
            <a:ln w="12700">
              <a:solidFill>
                <a:schemeClr val="bg1">
                  <a:lumMod val="50000"/>
                </a:schemeClr>
              </a:solidFill>
              <a:tailEnd type="arrow"/>
            </a:ln>
          </p:spPr>
          <p:style>
            <a:lnRef idx="3">
              <a:schemeClr val="accent4"/>
            </a:lnRef>
            <a:fillRef idx="0">
              <a:schemeClr val="accent4"/>
            </a:fillRef>
            <a:effectRef idx="2">
              <a:schemeClr val="accent4"/>
            </a:effectRef>
            <a:fontRef idx="minor">
              <a:schemeClr val="tx1"/>
            </a:fontRef>
          </p:style>
        </p:cxnSp>
        <p:sp>
          <p:nvSpPr>
            <p:cNvPr id="24" name="文本框 23"/>
            <p:cNvSpPr txBox="1"/>
            <p:nvPr/>
          </p:nvSpPr>
          <p:spPr>
            <a:xfrm>
              <a:off x="6953562" y="2600271"/>
              <a:ext cx="1224134" cy="369332"/>
            </a:xfrm>
            <a:prstGeom prst="rect">
              <a:avLst/>
            </a:prstGeom>
            <a:noFill/>
            <a:ln>
              <a:solidFill>
                <a:schemeClr val="bg1">
                  <a:lumMod val="50000"/>
                </a:schemeClr>
              </a:solidFill>
            </a:ln>
          </p:spPr>
          <p:txBody>
            <a:bodyPr wrap="square" rtlCol="0">
              <a:spAutoFit/>
            </a:bodyPr>
            <a:lstStyle/>
            <a:p>
              <a:pPr algn="ctr"/>
              <a:r>
                <a:rPr lang="zh-CN" altLang="en-US" dirty="0">
                  <a:latin typeface="Times New Roman" panose="02020603050405020304" pitchFamily="18" charset="0"/>
                  <a:ea typeface="+mn-ea"/>
                  <a:cs typeface="Times New Roman" panose="02020603050405020304" pitchFamily="18" charset="0"/>
                </a:rPr>
                <a:t>自签名</a:t>
              </a:r>
              <a:r>
                <a:rPr lang="en-US" altLang="zh-CN" dirty="0">
                  <a:latin typeface="Times New Roman" panose="02020603050405020304" pitchFamily="18" charset="0"/>
                  <a:ea typeface="+mn-ea"/>
                  <a:cs typeface="Times New Roman" panose="02020603050405020304" pitchFamily="18" charset="0"/>
                </a:rPr>
                <a:t>CA</a:t>
              </a:r>
              <a:endParaRPr lang="zh-CN" altLang="en-US" dirty="0">
                <a:latin typeface="Times New Roman" panose="02020603050405020304" pitchFamily="18" charset="0"/>
                <a:ea typeface="+mn-ea"/>
                <a:cs typeface="Times New Roman" panose="02020603050405020304" pitchFamily="18" charset="0"/>
              </a:endParaRPr>
            </a:p>
          </p:txBody>
        </p:sp>
        <p:sp>
          <p:nvSpPr>
            <p:cNvPr id="25" name="文本框 24"/>
            <p:cNvSpPr txBox="1"/>
            <p:nvPr/>
          </p:nvSpPr>
          <p:spPr>
            <a:xfrm>
              <a:off x="6935529" y="3306425"/>
              <a:ext cx="1260201" cy="369332"/>
            </a:xfrm>
            <a:prstGeom prst="rect">
              <a:avLst/>
            </a:prstGeom>
            <a:noFill/>
            <a:ln>
              <a:solidFill>
                <a:schemeClr val="bg1">
                  <a:lumMod val="50000"/>
                </a:schemeClr>
              </a:solidFill>
            </a:ln>
          </p:spPr>
          <p:txBody>
            <a:bodyPr wrap="square" rtlCol="0">
              <a:spAutoFit/>
            </a:bodyPr>
            <a:lstStyle/>
            <a:p>
              <a:pPr algn="ctr"/>
              <a:r>
                <a:rPr lang="zh-CN" altLang="en-US" dirty="0">
                  <a:solidFill>
                    <a:srgbClr val="006BB7"/>
                  </a:solidFill>
                  <a:latin typeface="Times New Roman" panose="02020603050405020304" pitchFamily="18" charset="0"/>
                  <a:ea typeface="+mn-ea"/>
                  <a:cs typeface="Times New Roman" panose="02020603050405020304" pitchFamily="18" charset="0"/>
                </a:rPr>
                <a:t>隐式证书</a:t>
              </a:r>
              <a:endParaRPr lang="zh-CN" altLang="en-US" dirty="0">
                <a:solidFill>
                  <a:srgbClr val="006BB7"/>
                </a:solidFill>
                <a:latin typeface="Times New Roman" panose="02020603050405020304" pitchFamily="18" charset="0"/>
                <a:ea typeface="+mn-ea"/>
                <a:cs typeface="Times New Roman" panose="02020603050405020304" pitchFamily="18" charset="0"/>
              </a:endParaRPr>
            </a:p>
          </p:txBody>
        </p:sp>
        <p:cxnSp>
          <p:nvCxnSpPr>
            <p:cNvPr id="26" name="直接箭头连接符 25"/>
            <p:cNvCxnSpPr/>
            <p:nvPr/>
          </p:nvCxnSpPr>
          <p:spPr>
            <a:xfrm>
              <a:off x="7554733" y="3654908"/>
              <a:ext cx="0" cy="350748"/>
            </a:xfrm>
            <a:prstGeom prst="straightConnector1">
              <a:avLst/>
            </a:prstGeom>
            <a:ln w="12700">
              <a:solidFill>
                <a:schemeClr val="bg1">
                  <a:lumMod val="50000"/>
                </a:schemeClr>
              </a:solidFill>
              <a:tailEnd type="arrow"/>
            </a:ln>
          </p:spPr>
          <p:style>
            <a:lnRef idx="3">
              <a:schemeClr val="accent4"/>
            </a:lnRef>
            <a:fillRef idx="0">
              <a:schemeClr val="accent4"/>
            </a:fillRef>
            <a:effectRef idx="2">
              <a:schemeClr val="accent4"/>
            </a:effectRef>
            <a:fontRef idx="minor">
              <a:schemeClr val="tx1"/>
            </a:fontRef>
          </p:style>
        </p:cxnSp>
        <p:sp>
          <p:nvSpPr>
            <p:cNvPr id="27" name="文本框 26"/>
            <p:cNvSpPr txBox="1"/>
            <p:nvPr/>
          </p:nvSpPr>
          <p:spPr>
            <a:xfrm>
              <a:off x="6948264" y="4012579"/>
              <a:ext cx="1260201" cy="646331"/>
            </a:xfrm>
            <a:prstGeom prst="rect">
              <a:avLst/>
            </a:prstGeom>
            <a:noFill/>
            <a:ln>
              <a:solidFill>
                <a:schemeClr val="bg1">
                  <a:lumMod val="50000"/>
                </a:schemeClr>
              </a:solidFill>
            </a:ln>
          </p:spPr>
          <p:txBody>
            <a:bodyPr wrap="square" rtlCol="0">
              <a:spAutoFit/>
            </a:bodyPr>
            <a:lstStyle/>
            <a:p>
              <a:pPr algn="ctr"/>
              <a:r>
                <a:rPr lang="zh-CN" altLang="en-US" dirty="0">
                  <a:latin typeface="Times New Roman" panose="02020603050405020304" pitchFamily="18" charset="0"/>
                  <a:ea typeface="+mn-ea"/>
                  <a:cs typeface="Times New Roman" panose="02020603050405020304" pitchFamily="18" charset="0"/>
                </a:rPr>
                <a:t>验证消息签名</a:t>
              </a:r>
              <a:endParaRPr lang="zh-CN" altLang="en-US" dirty="0">
                <a:latin typeface="Times New Roman" panose="02020603050405020304" pitchFamily="18" charset="0"/>
                <a:ea typeface="+mn-ea"/>
                <a:cs typeface="Times New Roman" panose="02020603050405020304" pitchFamily="18"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nvPicPr>
        <p:blipFill>
          <a:blip r:embed="rId1"/>
          <a:stretch>
            <a:fillRect/>
          </a:stretch>
        </p:blipFill>
        <p:spPr>
          <a:xfrm>
            <a:off x="1914789" y="2571740"/>
            <a:ext cx="5314422" cy="3820087"/>
          </a:xfrm>
          <a:prstGeom prst="rect">
            <a:avLst/>
          </a:prstGeom>
        </p:spPr>
      </p:pic>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340768"/>
                <a:ext cx="8229600" cy="4525963"/>
              </a:xfrm>
            </p:spPr>
            <p:txBody>
              <a:bodyPr/>
              <a:lstStyle/>
              <a:p>
                <a:pPr>
                  <a:lnSpc>
                    <a:spcPct val="150000"/>
                  </a:lnSpc>
                </a:pPr>
                <a:r>
                  <a:rPr lang="zh-CN" altLang="en-US" sz="2400" b="1" dirty="0"/>
                  <a:t>计算订户最终公钥</a:t>
                </a:r>
                <a14:m>
                  <m:oMath xmlns:m="http://schemas.openxmlformats.org/officeDocument/2006/math">
                    <m:r>
                      <a:rPr lang="en-US" altLang="zh-CN" sz="2400" b="1" i="0" smtClean="0">
                        <a:latin typeface="Cambria Math" panose="02040503050406030204" pitchFamily="18" charset="0"/>
                      </a:rPr>
                      <m:t> </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𝑈</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𝑈</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𝑄</m:t>
                        </m:r>
                      </m:e>
                      <m:sub>
                        <m:r>
                          <a:rPr lang="en-US" altLang="zh-CN" sz="2400" b="0" i="1" smtClean="0">
                            <a:latin typeface="Cambria Math" panose="02040503050406030204" pitchFamily="18" charset="0"/>
                          </a:rPr>
                          <m:t>𝐶𝐴</m:t>
                        </m:r>
                      </m:sub>
                    </m:sSub>
                  </m:oMath>
                </a14:m>
                <a:endParaRPr lang="en-US" altLang="zh-CN" sz="2400" baseline="-25000" dirty="0"/>
              </a:p>
              <a:p>
                <a:pPr>
                  <a:lnSpc>
                    <a:spcPct val="150000"/>
                  </a:lnSpc>
                </a:pP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次多倍点</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非基点</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次点加</a:t>
                </a:r>
                <a:endParaRPr lang="en-US" altLang="zh-CN" sz="2400" dirty="0">
                  <a:solidFill>
                    <a:srgbClr val="0070C0"/>
                  </a:solidFill>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340768"/>
                <a:ext cx="8229600" cy="4525963"/>
              </a:xfrm>
              <a:blipFill rotWithShape="1">
                <a:blip r:embed="rId2"/>
                <a:stretch>
                  <a:fillRect t="-6" b="13"/>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zh-CN" altLang="en-US" dirty="0"/>
              <a:t>计算比较</a:t>
            </a:r>
            <a:r>
              <a:rPr lang="en-US" altLang="zh-CN" dirty="0"/>
              <a:t>——</a:t>
            </a:r>
            <a:r>
              <a:rPr lang="en-US" altLang="zh-CN" dirty="0">
                <a:latin typeface="Times New Roman" panose="02020603050405020304" pitchFamily="18" charset="0"/>
                <a:cs typeface="Times New Roman" panose="02020603050405020304" pitchFamily="18" charset="0"/>
              </a:rPr>
              <a:t>ECQV</a:t>
            </a:r>
            <a:r>
              <a:rPr lang="zh-CN" altLang="en-US" dirty="0">
                <a:latin typeface="Times New Roman" panose="02020603050405020304" pitchFamily="18" charset="0"/>
                <a:cs typeface="Times New Roman" panose="02020603050405020304" pitchFamily="18" charset="0"/>
              </a:rPr>
              <a:t>隐式证书</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68760"/>
                <a:ext cx="8229600" cy="4525963"/>
              </a:xfrm>
            </p:spPr>
            <p:txBody>
              <a:bodyPr/>
              <a:lstStyle/>
              <a:p>
                <a:pPr>
                  <a:lnSpc>
                    <a:spcPct val="150000"/>
                  </a:lnSpc>
                </a:pPr>
                <a:r>
                  <a:rPr lang="zh-CN" altLang="en-US" sz="2800" b="1" dirty="0"/>
                  <a:t>验证签名</a:t>
                </a:r>
                <a14:m>
                  <m:oMath xmlns:m="http://schemas.openxmlformats.org/officeDocument/2006/math">
                    <m:r>
                      <a:rPr lang="en-US" altLang="zh-CN" sz="2800" b="1" i="0" smtClean="0">
                        <a:latin typeface="Cambria Math" panose="02040503050406030204" pitchFamily="18" charset="0"/>
                      </a:rPr>
                      <m:t> </m:t>
                    </m:r>
                    <m:r>
                      <a:rPr lang="en-US" altLang="zh-CN" sz="2800" b="1" i="1" smtClean="0">
                        <a:latin typeface="Cambria Math" panose="02040503050406030204" pitchFamily="18" charset="0"/>
                      </a:rPr>
                      <m:t> </m:t>
                    </m:r>
                    <m:r>
                      <a:rPr lang="en-US" altLang="zh-CN" sz="2800" b="1" i="1" smtClean="0">
                        <a:latin typeface="Cambria Math" panose="02040503050406030204" pitchFamily="18" charset="0"/>
                      </a:rPr>
                      <m:t>𝑿</m:t>
                    </m:r>
                    <m:r>
                      <a:rPr lang="en-US" altLang="zh-CN" sz="2800" b="1" i="1" smtClean="0">
                        <a:latin typeface="Cambria Math" panose="02040503050406030204" pitchFamily="18" charset="0"/>
                      </a:rPr>
                      <m:t>=</m:t>
                    </m:r>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𝒖</m:t>
                        </m:r>
                      </m:e>
                      <m:sub>
                        <m:r>
                          <a:rPr lang="en-US" altLang="zh-CN" sz="2800" b="1" i="1" smtClean="0">
                            <a:latin typeface="Cambria Math" panose="02040503050406030204" pitchFamily="18" charset="0"/>
                          </a:rPr>
                          <m:t>𝟏</m:t>
                        </m:r>
                      </m:sub>
                    </m:sSub>
                    <m:r>
                      <a:rPr lang="en-US" altLang="zh-CN" sz="2800" b="1" i="1" smtClean="0">
                        <a:latin typeface="Cambria Math" panose="02040503050406030204" pitchFamily="18" charset="0"/>
                      </a:rPr>
                      <m:t>𝑮</m:t>
                    </m:r>
                    <m:r>
                      <a:rPr lang="en-US" altLang="zh-CN" sz="2800" b="1" i="1" smtClean="0">
                        <a:latin typeface="Cambria Math" panose="02040503050406030204" pitchFamily="18" charset="0"/>
                      </a:rPr>
                      <m:t>+</m:t>
                    </m:r>
                    <m:sSub>
                      <m:sSubPr>
                        <m:ctrlPr>
                          <a:rPr lang="en-US" altLang="zh-CN" sz="2800" b="1" i="1" smtClean="0">
                            <a:solidFill>
                              <a:schemeClr val="tx1"/>
                            </a:solidFill>
                            <a:latin typeface="Cambria Math" panose="02040503050406030204" pitchFamily="18" charset="0"/>
                          </a:rPr>
                        </m:ctrlPr>
                      </m:sSubPr>
                      <m:e>
                        <m:r>
                          <a:rPr lang="en-US" altLang="zh-CN" sz="2800" b="1" i="1">
                            <a:solidFill>
                              <a:schemeClr val="tx1"/>
                            </a:solidFill>
                            <a:latin typeface="Cambria Math" panose="02040503050406030204" pitchFamily="18" charset="0"/>
                          </a:rPr>
                          <m:t>𝒖</m:t>
                        </m:r>
                      </m:e>
                      <m:sub>
                        <m:r>
                          <a:rPr lang="en-US" altLang="zh-CN" sz="2800" b="1" i="1" smtClean="0">
                            <a:solidFill>
                              <a:schemeClr val="tx1"/>
                            </a:solidFill>
                            <a:latin typeface="Cambria Math" panose="02040503050406030204" pitchFamily="18" charset="0"/>
                          </a:rPr>
                          <m:t>𝟐</m:t>
                        </m:r>
                      </m:sub>
                    </m:sSub>
                    <m:r>
                      <a:rPr lang="en-US" altLang="zh-CN" sz="2800" b="1" i="1" smtClean="0">
                        <a:solidFill>
                          <a:schemeClr val="tx1"/>
                        </a:solidFill>
                        <a:latin typeface="Cambria Math" panose="02040503050406030204" pitchFamily="18" charset="0"/>
                      </a:rPr>
                      <m:t>𝑸</m:t>
                    </m:r>
                  </m:oMath>
                </a14:m>
                <a:endParaRPr lang="en-US" altLang="zh-CN" sz="2800" b="1" dirty="0">
                  <a:solidFill>
                    <a:schemeClr val="tx1"/>
                  </a:solidFill>
                  <a:latin typeface="Times New Roman" panose="02020603050405020304" pitchFamily="18" charset="0"/>
                  <a:cs typeface="Times New Roman" panose="02020603050405020304" pitchFamily="18" charset="0"/>
                </a:endParaRPr>
              </a:p>
              <a:p>
                <a:pPr lvl="1">
                  <a:lnSpc>
                    <a:spcPct val="150000"/>
                  </a:lnSpc>
                </a:pP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次多倍点</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基点</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次多倍点</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非基点</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a:t>
                </a:r>
                <a:r>
                  <a:rPr lang="en-US" altLang="zh-CN" sz="2400" dirty="0">
                    <a:solidFill>
                      <a:srgbClr val="0070C0"/>
                    </a:solidFill>
                    <a:latin typeface="Times New Roman" panose="02020603050405020304" pitchFamily="18" charset="0"/>
                    <a:cs typeface="Times New Roman" panose="02020603050405020304" pitchFamily="18" charset="0"/>
                  </a:rPr>
                  <a:t>1</a:t>
                </a:r>
                <a:r>
                  <a:rPr lang="zh-CN" altLang="en-US" sz="2400" dirty="0">
                    <a:solidFill>
                      <a:srgbClr val="0070C0"/>
                    </a:solidFill>
                    <a:latin typeface="Times New Roman" panose="02020603050405020304" pitchFamily="18" charset="0"/>
                    <a:cs typeface="Times New Roman" panose="02020603050405020304" pitchFamily="18" charset="0"/>
                  </a:rPr>
                  <a:t>次点加</a:t>
                </a:r>
                <a:endParaRPr lang="en-US" altLang="zh-CN" sz="2400" dirty="0">
                  <a:solidFill>
                    <a:srgbClr val="0070C0"/>
                  </a:solidFill>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268760"/>
                <a:ext cx="8229600" cy="4525963"/>
              </a:xfrm>
              <a:blipFill rotWithShape="1">
                <a:blip r:embed="rId1"/>
                <a:stretch>
                  <a:fillRect t="-1" b="8"/>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zh-CN" altLang="en-US" dirty="0"/>
              <a:t>计算</a:t>
            </a:r>
            <a:r>
              <a:rPr lang="zh-CN" altLang="en-US" dirty="0">
                <a:latin typeface="Times New Roman" panose="02020603050405020304" pitchFamily="18" charset="0"/>
                <a:cs typeface="Times New Roman" panose="02020603050405020304" pitchFamily="18" charset="0"/>
              </a:rPr>
              <a:t>比较</a:t>
            </a:r>
            <a:r>
              <a:rPr lang="en-US" altLang="zh-CN" dirty="0">
                <a:latin typeface="Times New Roman" panose="02020603050405020304" pitchFamily="18" charset="0"/>
                <a:cs typeface="Times New Roman" panose="02020603050405020304" pitchFamily="18" charset="0"/>
              </a:rPr>
              <a:t>——ECDSA</a:t>
            </a:r>
            <a:r>
              <a:rPr lang="zh-CN" altLang="en-US" dirty="0">
                <a:latin typeface="Times New Roman" panose="02020603050405020304" pitchFamily="18" charset="0"/>
                <a:cs typeface="Times New Roman" panose="02020603050405020304" pitchFamily="18" charset="0"/>
              </a:rPr>
              <a:t>算法</a:t>
            </a:r>
            <a:endParaRPr lang="zh-CN" altLang="en-US"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107504" y="2708920"/>
            <a:ext cx="9036496" cy="4012987"/>
            <a:chOff x="107504" y="2780928"/>
            <a:chExt cx="9144000" cy="3940979"/>
          </a:xfrm>
        </p:grpSpPr>
        <p:pic>
          <p:nvPicPr>
            <p:cNvPr id="4" name="图片 3"/>
            <p:cNvPicPr>
              <a:picLocks noChangeAspect="1"/>
            </p:cNvPicPr>
            <p:nvPr/>
          </p:nvPicPr>
          <p:blipFill>
            <a:blip r:embed="rId2"/>
            <a:stretch>
              <a:fillRect/>
            </a:stretch>
          </p:blipFill>
          <p:spPr>
            <a:xfrm>
              <a:off x="107504" y="2780928"/>
              <a:ext cx="9144000" cy="3940979"/>
            </a:xfrm>
            <a:prstGeom prst="rect">
              <a:avLst/>
            </a:prstGeom>
          </p:spPr>
        </p:pic>
        <p:sp>
          <p:nvSpPr>
            <p:cNvPr id="5" name="矩形 4"/>
            <p:cNvSpPr/>
            <p:nvPr/>
          </p:nvSpPr>
          <p:spPr>
            <a:xfrm>
              <a:off x="1475656" y="5373216"/>
              <a:ext cx="1872208" cy="354769"/>
            </a:xfrm>
            <a:prstGeom prst="rect">
              <a:avLst/>
            </a:prstGeom>
            <a:noFill/>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ln>
                  <a:solidFill>
                    <a:schemeClr val="tx1"/>
                  </a:solidFill>
                </a:ln>
                <a:no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a:t>
            </a:r>
            <a:r>
              <a:rPr lang="zh-CN" altLang="en-US" dirty="0">
                <a:latin typeface="Times New Roman" panose="02020603050405020304" pitchFamily="18" charset="0"/>
                <a:cs typeface="Times New Roman" panose="02020603050405020304" pitchFamily="18" charset="0"/>
              </a:rPr>
              <a:t>比较</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SM2算法</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412776"/>
                <a:ext cx="8579296" cy="5328592"/>
              </a:xfrm>
            </p:spPr>
            <p:txBody>
              <a:bodyPr>
                <a:normAutofit/>
              </a:bodyPr>
              <a:lstStyle/>
              <a:p>
                <a:r>
                  <a:rPr lang="zh-CN" altLang="en-US" sz="2400" dirty="0">
                    <a:latin typeface="Times New Roman" panose="02020603050405020304" pitchFamily="18" charset="0"/>
                    <a:cs typeface="Times New Roman" panose="02020603050405020304" pitchFamily="18" charset="0"/>
                  </a:rPr>
                  <a:t>密钥对</a:t>
                </a:r>
                <a:endParaRPr lang="zh-CN" altLang="en-US" sz="24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私钥</a:t>
                </a:r>
                <a14:m>
                  <m:oMath xmlns:m="http://schemas.openxmlformats.org/officeDocument/2006/math">
                    <m:r>
                      <a:rPr lang="zh-CN" altLang="en-US" sz="2000" i="1" dirty="0" smtClean="0">
                        <a:latin typeface="Cambria Math" panose="02040503050406030204" pitchFamily="18" charset="0"/>
                      </a:rPr>
                      <m:t>𝑑</m:t>
                    </m:r>
                  </m:oMath>
                </a14:m>
                <a:r>
                  <a:rPr lang="zh-CN" altLang="en-US" sz="2000" dirty="0">
                    <a:latin typeface="Times New Roman" panose="02020603050405020304" pitchFamily="18" charset="0"/>
                    <a:cs typeface="Times New Roman" panose="02020603050405020304" pitchFamily="18" charset="0"/>
                  </a:rPr>
                  <a:t>，公钥</a:t>
                </a:r>
                <a14:m>
                  <m:oMath xmlns:m="http://schemas.openxmlformats.org/officeDocument/2006/math">
                    <m:r>
                      <a:rPr lang="zh-CN" altLang="en-US" sz="2000" i="1" dirty="0" smtClean="0">
                        <a:latin typeface="Cambria Math" panose="02040503050406030204" pitchFamily="18" charset="0"/>
                      </a:rPr>
                      <m:t>𝑃</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𝑑</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𝐺</m:t>
                    </m:r>
                  </m:oMath>
                </a14:m>
                <a:endParaRPr lang="zh-CN" altLang="en-US" sz="20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数字签名</a:t>
                </a:r>
                <a:endParaRPr lang="zh-CN" altLang="en-US" sz="2400" dirty="0">
                  <a:latin typeface="Times New Roman" panose="02020603050405020304" pitchFamily="18" charset="0"/>
                  <a:cs typeface="Times New Roman" panose="02020603050405020304" pitchFamily="18" charset="0"/>
                </a:endParaRPr>
              </a:p>
              <a:p>
                <a:pPr lvl="1"/>
                <a14:m>
                  <m:oMath xmlns:m="http://schemas.openxmlformats.org/officeDocument/2006/math">
                    <m:r>
                      <a:rPr lang="zh-CN" altLang="en-US" sz="2000" i="1" dirty="0" smtClean="0">
                        <a:latin typeface="Cambria Math" panose="02040503050406030204" pitchFamily="18" charset="0"/>
                      </a:rPr>
                      <m:t>𝑀</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𝑍</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𝑀</m:t>
                    </m:r>
                    <m:r>
                      <a:rPr lang="zh-CN" altLang="en-US" sz="2000" i="1" dirty="0">
                        <a:latin typeface="Cambria Math" panose="02040503050406030204" pitchFamily="18" charset="0"/>
                      </a:rPr>
                      <m:t>，</m:t>
                    </m:r>
                    <m:r>
                      <a:rPr lang="zh-CN" altLang="en-US" sz="2000" i="1" dirty="0" smtClean="0">
                        <a:latin typeface="Cambria Math" panose="02040503050406030204" pitchFamily="18" charset="0"/>
                      </a:rPr>
                      <m:t>𝑒</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𝐻𝑎𝑠ℎ</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𝑀</m:t>
                    </m:r>
                    <m:r>
                      <a:rPr lang="zh-CN" altLang="en-US" sz="2000" i="1" dirty="0" smtClean="0">
                        <a:latin typeface="Cambria Math" panose="02040503050406030204" pitchFamily="18" charset="0"/>
                      </a:rPr>
                      <m:t>′)</m:t>
                    </m:r>
                  </m:oMath>
                </a14:m>
                <a:endParaRPr lang="zh-CN" altLang="en-US" sz="20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随机数</a:t>
                </a:r>
                <a14:m>
                  <m:oMath xmlns:m="http://schemas.openxmlformats.org/officeDocument/2006/math">
                    <m:r>
                      <a:rPr lang="zh-CN" altLang="en-US" sz="2000" i="1" dirty="0" smtClean="0">
                        <a:latin typeface="Cambria Math" panose="02040503050406030204" pitchFamily="18" charset="0"/>
                      </a:rPr>
                      <m:t>𝑘</m:t>
                    </m:r>
                  </m:oMath>
                </a14:m>
                <a:r>
                  <a:rPr lang="zh-CN" altLang="en-US" sz="2000" dirty="0">
                    <a:latin typeface="Times New Roman" panose="02020603050405020304" pitchFamily="18" charset="0"/>
                    <a:cs typeface="Times New Roman" panose="02020603050405020304" pitchFamily="18" charset="0"/>
                  </a:rPr>
                  <a:t>，计算</a:t>
                </a:r>
                <a14:m>
                  <m:oMath xmlns:m="http://schemas.openxmlformats.org/officeDocument/2006/math">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𝑥</m:t>
                    </m:r>
                    <m:r>
                      <a:rPr lang="zh-CN" altLang="en-US" sz="2000" i="1" dirty="0" smtClean="0">
                        <a:latin typeface="Cambria Math" panose="02040503050406030204" pitchFamily="18" charset="0"/>
                      </a:rPr>
                      <m:t>, </m:t>
                    </m:r>
                    <m:r>
                      <a:rPr lang="zh-CN" altLang="en-US" sz="2000" i="1" dirty="0" smtClean="0">
                        <a:latin typeface="Cambria Math" panose="02040503050406030204" pitchFamily="18" charset="0"/>
                      </a:rPr>
                      <m:t>𝑦</m:t>
                    </m:r>
                    <m:r>
                      <a:rPr lang="zh-CN" altLang="en-US" sz="2000" i="1" dirty="0" smtClean="0">
                        <a:latin typeface="Cambria Math" panose="02040503050406030204" pitchFamily="18" charset="0"/>
                      </a:rPr>
                      <m:t>) = [</m:t>
                    </m:r>
                    <m:r>
                      <a:rPr lang="zh-CN" altLang="en-US" sz="2000" i="1" dirty="0" smtClean="0">
                        <a:latin typeface="Cambria Math" panose="02040503050406030204" pitchFamily="18" charset="0"/>
                      </a:rPr>
                      <m:t>𝑘</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𝐺</m:t>
                    </m:r>
                  </m:oMath>
                </a14:m>
                <a:endParaRPr lang="zh-CN" altLang="en-US" sz="20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计算</a:t>
                </a:r>
                <a14:m>
                  <m:oMath xmlns:m="http://schemas.openxmlformats.org/officeDocument/2006/math">
                    <m:r>
                      <a:rPr lang="zh-CN" altLang="en-US" sz="2000" i="1" dirty="0" smtClean="0">
                        <a:latin typeface="Cambria Math" panose="02040503050406030204" pitchFamily="18" charset="0"/>
                      </a:rPr>
                      <m:t>𝑟</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𝑒</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𝑥</m:t>
                    </m:r>
                    <m:r>
                      <a:rPr lang="en-US" altLang="zh-CN" sz="2000" b="0" i="1" dirty="0" smtClean="0">
                        <a:latin typeface="Cambria Math" panose="02040503050406030204" pitchFamily="18" charset="0"/>
                      </a:rPr>
                      <m:t> </m:t>
                    </m:r>
                    <m:r>
                      <a:rPr lang="zh-CN" altLang="en-US" sz="2000" i="1" dirty="0" smtClean="0">
                        <a:latin typeface="Cambria Math" panose="02040503050406030204" pitchFamily="18" charset="0"/>
                      </a:rPr>
                      <m:t>𝑚𝑜𝑑</m:t>
                    </m:r>
                    <m:r>
                      <a:rPr lang="zh-CN" altLang="en-US" sz="2000" i="1" dirty="0" smtClean="0">
                        <a:latin typeface="Cambria Math" panose="02040503050406030204" pitchFamily="18" charset="0"/>
                      </a:rPr>
                      <m:t> </m:t>
                    </m:r>
                    <m:r>
                      <a:rPr lang="zh-CN" altLang="en-US" sz="2000" i="1" dirty="0" smtClean="0">
                        <a:latin typeface="Cambria Math" panose="02040503050406030204" pitchFamily="18" charset="0"/>
                      </a:rPr>
                      <m:t>𝑛</m:t>
                    </m:r>
                  </m:oMath>
                </a14:m>
                <a:r>
                  <a:rPr lang="zh-CN" altLang="en-US" sz="2000" dirty="0">
                    <a:latin typeface="Times New Roman" panose="02020603050405020304" pitchFamily="18" charset="0"/>
                    <a:cs typeface="Times New Roman" panose="02020603050405020304" pitchFamily="18" charset="0"/>
                  </a:rPr>
                  <a:t>，计算</a:t>
                </a:r>
                <a14:m>
                  <m:oMath xmlns:m="http://schemas.openxmlformats.org/officeDocument/2006/math">
                    <m:r>
                      <a:rPr lang="zh-CN" altLang="en-US" sz="2000" i="1" dirty="0" smtClean="0">
                        <a:latin typeface="Cambria Math" panose="02040503050406030204" pitchFamily="18" charset="0"/>
                      </a:rPr>
                      <m:t>𝑠</m:t>
                    </m:r>
                    <m:r>
                      <a:rPr lang="zh-CN" altLang="en-US" sz="2000" i="1" dirty="0" smtClean="0">
                        <a:latin typeface="Cambria Math" panose="02040503050406030204" pitchFamily="18" charset="0"/>
                      </a:rPr>
                      <m:t>=</m:t>
                    </m:r>
                    <m:sSup>
                      <m:sSupPr>
                        <m:ctrlPr>
                          <a:rPr lang="en-US" altLang="zh-CN" sz="2000" i="1" dirty="0" smtClean="0">
                            <a:latin typeface="Cambria Math" panose="02040503050406030204" pitchFamily="18" charset="0"/>
                          </a:rPr>
                        </m:ctrlPr>
                      </m:sSupPr>
                      <m:e>
                        <m:d>
                          <m:dPr>
                            <m:ctrlPr>
                              <a:rPr lang="zh-CN" altLang="en-US" sz="2000" i="1" dirty="0">
                                <a:latin typeface="Cambria Math" panose="02040503050406030204" pitchFamily="18" charset="0"/>
                              </a:rPr>
                            </m:ctrlPr>
                          </m:dPr>
                          <m:e>
                            <m:r>
                              <a:rPr lang="zh-CN" altLang="en-US" sz="2000" i="1" dirty="0">
                                <a:latin typeface="Cambria Math" panose="02040503050406030204" pitchFamily="18" charset="0"/>
                              </a:rPr>
                              <m:t>1</m:t>
                            </m:r>
                            <m:r>
                              <a:rPr lang="zh-CN" altLang="en-US" sz="2000" i="1" dirty="0">
                                <a:latin typeface="Cambria Math" panose="02040503050406030204" pitchFamily="18" charset="0"/>
                              </a:rPr>
                              <m:t>+</m:t>
                            </m:r>
                            <m:r>
                              <a:rPr lang="zh-CN" altLang="en-US" sz="2000" i="1" dirty="0">
                                <a:latin typeface="Cambria Math" panose="02040503050406030204" pitchFamily="18" charset="0"/>
                              </a:rPr>
                              <m:t>𝑑</m:t>
                            </m:r>
                          </m:e>
                        </m:d>
                      </m:e>
                      <m: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sup>
                    </m:sSup>
                    <m:r>
                      <a:rPr lang="zh-CN" altLang="en-US" sz="2000" i="1" dirty="0">
                        <a:latin typeface="Cambria Math" panose="02040503050406030204" pitchFamily="18" charset="0"/>
                      </a:rPr>
                      <m:t>(</m:t>
                    </m:r>
                    <m:r>
                      <a:rPr lang="zh-CN" altLang="en-US" sz="2000" i="1" dirty="0">
                        <a:latin typeface="Cambria Math" panose="02040503050406030204" pitchFamily="18" charset="0"/>
                      </a:rPr>
                      <m:t>𝑘</m:t>
                    </m:r>
                    <m:r>
                      <a:rPr lang="zh-CN" altLang="en-US" sz="2000" i="1" dirty="0">
                        <a:latin typeface="Cambria Math" panose="02040503050406030204" pitchFamily="18" charset="0"/>
                      </a:rPr>
                      <m:t>−</m:t>
                    </m:r>
                    <m:r>
                      <a:rPr lang="zh-CN" altLang="en-US" sz="2000" i="1" dirty="0">
                        <a:latin typeface="Cambria Math" panose="02040503050406030204" pitchFamily="18" charset="0"/>
                      </a:rPr>
                      <m:t>𝑟𝑑</m:t>
                    </m:r>
                    <m:r>
                      <a:rPr lang="zh-CN" altLang="en-US" sz="2000" i="1" dirty="0">
                        <a:latin typeface="Cambria Math" panose="02040503050406030204" pitchFamily="18" charset="0"/>
                      </a:rPr>
                      <m:t>) </m:t>
                    </m:r>
                    <m:r>
                      <a:rPr lang="zh-CN" altLang="en-US" sz="2000" i="1" dirty="0">
                        <a:latin typeface="Cambria Math" panose="02040503050406030204" pitchFamily="18" charset="0"/>
                      </a:rPr>
                      <m:t>𝑚𝑜𝑑</m:t>
                    </m:r>
                    <m:r>
                      <a:rPr lang="zh-CN" altLang="en-US" sz="2000" i="1" dirty="0">
                        <a:latin typeface="Cambria Math" panose="02040503050406030204" pitchFamily="18" charset="0"/>
                      </a:rPr>
                      <m:t> </m:t>
                    </m:r>
                    <m:r>
                      <a:rPr lang="zh-CN" altLang="en-US" sz="2000" i="1" dirty="0">
                        <a:latin typeface="Cambria Math" panose="02040503050406030204" pitchFamily="18" charset="0"/>
                      </a:rPr>
                      <m:t>𝑛</m:t>
                    </m:r>
                  </m:oMath>
                </a14:m>
                <a:endParaRPr lang="zh-CN" altLang="en-US" sz="2000" dirty="0">
                  <a:latin typeface="Times New Roman" panose="02020603050405020304" pitchFamily="18" charset="0"/>
                  <a:cs typeface="Times New Roman" panose="02020603050405020304" pitchFamily="18" charset="0"/>
                </a:endParaRPr>
              </a:p>
              <a:p>
                <a:pPr lvl="2"/>
                <a:r>
                  <a:rPr lang="zh-CN" altLang="en-US" sz="1800" dirty="0">
                    <a:latin typeface="Times New Roman" panose="02020603050405020304" pitchFamily="18" charset="0"/>
                    <a:cs typeface="Times New Roman" panose="02020603050405020304" pitchFamily="18" charset="0"/>
                  </a:rPr>
                  <a:t>相当于</a:t>
                </a:r>
                <a14:m>
                  <m:oMath xmlns:m="http://schemas.openxmlformats.org/officeDocument/2006/math">
                    <m:r>
                      <a:rPr lang="zh-CN" altLang="en-US" sz="1800" i="1" dirty="0" smtClean="0">
                        <a:latin typeface="Cambria Math" panose="02040503050406030204" pitchFamily="18" charset="0"/>
                      </a:rPr>
                      <m:t>𝑠</m:t>
                    </m:r>
                    <m:r>
                      <a:rPr lang="zh-CN" altLang="en-US" sz="1800" i="1" dirty="0" smtClean="0">
                        <a:latin typeface="Cambria Math" panose="02040503050406030204" pitchFamily="18" charset="0"/>
                      </a:rPr>
                      <m:t>=</m:t>
                    </m:r>
                    <m:sSup>
                      <m:sSupPr>
                        <m:ctrlPr>
                          <a:rPr lang="en-US" altLang="zh-CN" sz="1800" i="1" dirty="0">
                            <a:latin typeface="Cambria Math" panose="02040503050406030204" pitchFamily="18" charset="0"/>
                          </a:rPr>
                        </m:ctrlPr>
                      </m:sSupPr>
                      <m:e>
                        <m:d>
                          <m:dPr>
                            <m:ctrlPr>
                              <a:rPr lang="zh-CN" altLang="en-US" sz="1800" i="1" dirty="0">
                                <a:latin typeface="Cambria Math" panose="02040503050406030204" pitchFamily="18" charset="0"/>
                              </a:rPr>
                            </m:ctrlPr>
                          </m:dPr>
                          <m:e>
                            <m:r>
                              <a:rPr lang="zh-CN" altLang="en-US" sz="1800" i="1" dirty="0">
                                <a:latin typeface="Cambria Math" panose="02040503050406030204" pitchFamily="18" charset="0"/>
                              </a:rPr>
                              <m:t>1</m:t>
                            </m:r>
                            <m:r>
                              <a:rPr lang="zh-CN" altLang="en-US" sz="1800" i="1" dirty="0">
                                <a:latin typeface="Cambria Math" panose="02040503050406030204" pitchFamily="18" charset="0"/>
                              </a:rPr>
                              <m:t>+</m:t>
                            </m:r>
                            <m:r>
                              <a:rPr lang="zh-CN" altLang="en-US" sz="1800" i="1" dirty="0">
                                <a:latin typeface="Cambria Math" panose="02040503050406030204" pitchFamily="18" charset="0"/>
                              </a:rPr>
                              <m:t>𝑑</m:t>
                            </m:r>
                          </m:e>
                        </m:d>
                      </m:e>
                      <m:sup>
                        <m:r>
                          <a:rPr lang="en-US" altLang="zh-CN" sz="1800" i="1" dirty="0">
                            <a:latin typeface="Cambria Math" panose="02040503050406030204" pitchFamily="18" charset="0"/>
                          </a:rPr>
                          <m:t>−</m:t>
                        </m:r>
                        <m:r>
                          <a:rPr lang="en-US" altLang="zh-CN" sz="1800" i="1" dirty="0">
                            <a:latin typeface="Cambria Math" panose="02040503050406030204" pitchFamily="18" charset="0"/>
                          </a:rPr>
                          <m:t>1</m:t>
                        </m:r>
                      </m:sup>
                    </m:sSup>
                    <m:r>
                      <a:rPr lang="zh-CN" altLang="en-US" sz="1800" i="1" dirty="0">
                        <a:latin typeface="Cambria Math" panose="02040503050406030204" pitchFamily="18" charset="0"/>
                      </a:rPr>
                      <m:t>(</m:t>
                    </m:r>
                    <m:r>
                      <a:rPr lang="zh-CN" altLang="en-US" sz="1800" i="1" dirty="0">
                        <a:latin typeface="Cambria Math" panose="02040503050406030204" pitchFamily="18" charset="0"/>
                      </a:rPr>
                      <m:t>𝑘</m:t>
                    </m:r>
                    <m:r>
                      <a:rPr lang="zh-CN" altLang="en-US" sz="1800" i="1" dirty="0">
                        <a:latin typeface="Cambria Math" panose="02040503050406030204" pitchFamily="18" charset="0"/>
                      </a:rPr>
                      <m:t>+</m:t>
                    </m:r>
                    <m:r>
                      <a:rPr lang="zh-CN" altLang="en-US" sz="1800" i="1" dirty="0">
                        <a:latin typeface="Cambria Math" panose="02040503050406030204" pitchFamily="18" charset="0"/>
                      </a:rPr>
                      <m:t>𝑟</m:t>
                    </m:r>
                    <m:r>
                      <a:rPr lang="zh-CN" altLang="en-US" sz="1800" i="1" dirty="0">
                        <a:latin typeface="Cambria Math" panose="02040503050406030204" pitchFamily="18" charset="0"/>
                      </a:rPr>
                      <m:t>)−</m:t>
                    </m:r>
                    <m:r>
                      <a:rPr lang="zh-CN" altLang="en-US" sz="1800" i="1" dirty="0">
                        <a:latin typeface="Cambria Math" panose="02040503050406030204" pitchFamily="18" charset="0"/>
                      </a:rPr>
                      <m:t>𝑟</m:t>
                    </m:r>
                    <m:r>
                      <a:rPr lang="zh-CN" altLang="en-US" sz="1800" i="1" dirty="0">
                        <a:latin typeface="Cambria Math" panose="02040503050406030204" pitchFamily="18" charset="0"/>
                      </a:rPr>
                      <m:t> </m:t>
                    </m:r>
                    <m:r>
                      <a:rPr lang="zh-CN" altLang="en-US" sz="1800" i="1" dirty="0">
                        <a:latin typeface="Cambria Math" panose="02040503050406030204" pitchFamily="18" charset="0"/>
                      </a:rPr>
                      <m:t>𝑚𝑜𝑑</m:t>
                    </m:r>
                    <m:r>
                      <a:rPr lang="zh-CN" altLang="en-US" sz="1800" i="1" dirty="0">
                        <a:latin typeface="Cambria Math" panose="02040503050406030204" pitchFamily="18" charset="0"/>
                      </a:rPr>
                      <m:t> </m:t>
                    </m:r>
                    <m:r>
                      <a:rPr lang="zh-CN" altLang="en-US" sz="1800" i="1" dirty="0">
                        <a:latin typeface="Cambria Math" panose="02040503050406030204" pitchFamily="18" charset="0"/>
                      </a:rPr>
                      <m:t>𝑛</m:t>
                    </m:r>
                  </m:oMath>
                </a14:m>
                <a:endParaRPr lang="zh-CN" altLang="en-US" sz="18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输出数字签名</a:t>
                </a:r>
                <a14:m>
                  <m:oMath xmlns:m="http://schemas.openxmlformats.org/officeDocument/2006/math">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𝑟</m:t>
                    </m:r>
                    <m:r>
                      <a:rPr lang="zh-CN" altLang="en-US" sz="2000" i="1" dirty="0" smtClean="0">
                        <a:latin typeface="Cambria Math" panose="02040503050406030204" pitchFamily="18" charset="0"/>
                      </a:rPr>
                      <m:t>, </m:t>
                    </m:r>
                    <m:r>
                      <a:rPr lang="zh-CN" altLang="en-US" sz="2000" i="1" dirty="0" smtClean="0">
                        <a:latin typeface="Cambria Math" panose="02040503050406030204" pitchFamily="18" charset="0"/>
                      </a:rPr>
                      <m:t>𝑠</m:t>
                    </m:r>
                    <m:r>
                      <a:rPr lang="zh-CN" altLang="en-US" sz="2000" i="1" dirty="0" smtClean="0">
                        <a:latin typeface="Cambria Math" panose="02040503050406030204" pitchFamily="18" charset="0"/>
                      </a:rPr>
                      <m:t>)</m:t>
                    </m:r>
                  </m:oMath>
                </a14:m>
                <a:endParaRPr lang="zh-CN" altLang="en-US" sz="2000" dirty="0">
                  <a:latin typeface="Times New Roman" panose="02020603050405020304" pitchFamily="18" charset="0"/>
                  <a:cs typeface="Times New Roman" panose="02020603050405020304" pitchFamily="18" charset="0"/>
                </a:endParaRPr>
              </a:p>
              <a:p>
                <a:r>
                  <a:rPr lang="zh-CN" altLang="en-US" sz="2400" dirty="0">
                    <a:solidFill>
                      <a:srgbClr val="006BB7"/>
                    </a:solidFill>
                    <a:latin typeface="Times New Roman" panose="02020603050405020304" pitchFamily="18" charset="0"/>
                    <a:cs typeface="Times New Roman" panose="02020603050405020304" pitchFamily="18" charset="0"/>
                  </a:rPr>
                  <a:t>数字签名验证</a:t>
                </a:r>
                <a:endParaRPr lang="zh-CN" altLang="en-US" sz="2400" dirty="0">
                  <a:solidFill>
                    <a:srgbClr val="006BB7"/>
                  </a:solidFill>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计算</a:t>
                </a:r>
                <a14:m>
                  <m:oMath xmlns:m="http://schemas.openxmlformats.org/officeDocument/2006/math">
                    <m:r>
                      <a:rPr lang="zh-CN" altLang="en-US" sz="2000" i="1" dirty="0" smtClean="0">
                        <a:latin typeface="Cambria Math" panose="02040503050406030204" pitchFamily="18" charset="0"/>
                      </a:rPr>
                      <m:t>𝑡</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𝑟</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𝑠</m:t>
                    </m:r>
                    <m:r>
                      <a:rPr lang="zh-CN" altLang="en-US" sz="2000" i="1" dirty="0" smtClean="0">
                        <a:latin typeface="Cambria Math" panose="02040503050406030204" pitchFamily="18" charset="0"/>
                      </a:rPr>
                      <m:t> </m:t>
                    </m:r>
                    <m:r>
                      <a:rPr lang="zh-CN" altLang="en-US" sz="2000" i="1" dirty="0" smtClean="0">
                        <a:latin typeface="Cambria Math" panose="02040503050406030204" pitchFamily="18" charset="0"/>
                      </a:rPr>
                      <m:t>𝑚𝑜𝑑</m:t>
                    </m:r>
                    <m:r>
                      <a:rPr lang="zh-CN" altLang="en-US" sz="2000" i="1" dirty="0" smtClean="0">
                        <a:latin typeface="Cambria Math" panose="02040503050406030204" pitchFamily="18" charset="0"/>
                      </a:rPr>
                      <m:t> </m:t>
                    </m:r>
                    <m:r>
                      <a:rPr lang="zh-CN" altLang="en-US" sz="2000" i="1" dirty="0" smtClean="0">
                        <a:latin typeface="Cambria Math" panose="02040503050406030204" pitchFamily="18" charset="0"/>
                      </a:rPr>
                      <m:t>𝑛</m:t>
                    </m:r>
                  </m:oMath>
                </a14:m>
                <a:r>
                  <a:rPr lang="zh-CN" altLang="en-US" sz="2000" dirty="0">
                    <a:latin typeface="Times New Roman" panose="02020603050405020304" pitchFamily="18" charset="0"/>
                    <a:cs typeface="Times New Roman" panose="02020603050405020304" pitchFamily="18" charset="0"/>
                  </a:rPr>
                  <a:t>，计算</a:t>
                </a:r>
                <a14:m>
                  <m:oMath xmlns:m="http://schemas.openxmlformats.org/officeDocument/2006/math">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𝑥</m:t>
                    </m:r>
                    <m:r>
                      <a:rPr lang="zh-CN" altLang="en-US" sz="2000" i="1" dirty="0" smtClean="0">
                        <a:latin typeface="Cambria Math" panose="02040503050406030204" pitchFamily="18" charset="0"/>
                      </a:rPr>
                      <m:t>, </m:t>
                    </m:r>
                    <m:r>
                      <a:rPr lang="zh-CN" altLang="en-US" sz="2000" i="1" dirty="0" smtClean="0">
                        <a:latin typeface="Cambria Math" panose="02040503050406030204" pitchFamily="18" charset="0"/>
                      </a:rPr>
                      <m:t>𝑦</m:t>
                    </m:r>
                    <m:r>
                      <a:rPr lang="zh-CN" altLang="en-US" sz="2000" i="1" dirty="0" smtClean="0">
                        <a:latin typeface="Cambria Math" panose="02040503050406030204" pitchFamily="18" charset="0"/>
                      </a:rPr>
                      <m:t>)=</m:t>
                    </m:r>
                    <m:r>
                      <a:rPr lang="zh-CN" altLang="en-US" sz="2000" b="1" i="1" dirty="0">
                        <a:latin typeface="Cambria Math" panose="02040503050406030204" pitchFamily="18" charset="0"/>
                      </a:rPr>
                      <m:t>[</m:t>
                    </m:r>
                    <m:r>
                      <a:rPr lang="zh-CN" altLang="en-US" sz="2000" b="1" i="1" dirty="0">
                        <a:latin typeface="Cambria Math" panose="02040503050406030204" pitchFamily="18" charset="0"/>
                      </a:rPr>
                      <m:t>𝒔</m:t>
                    </m:r>
                    <m:r>
                      <a:rPr lang="zh-CN" altLang="en-US" sz="2000" b="1" i="1" dirty="0">
                        <a:latin typeface="Cambria Math" panose="02040503050406030204" pitchFamily="18" charset="0"/>
                      </a:rPr>
                      <m:t>]</m:t>
                    </m:r>
                    <m:r>
                      <a:rPr lang="zh-CN" altLang="en-US" sz="2000" b="1" i="1" dirty="0">
                        <a:latin typeface="Cambria Math" panose="02040503050406030204" pitchFamily="18" charset="0"/>
                      </a:rPr>
                      <m:t>𝑮</m:t>
                    </m:r>
                    <m:r>
                      <a:rPr lang="zh-CN" altLang="en-US" sz="2000" b="1" i="1" dirty="0">
                        <a:latin typeface="Cambria Math" panose="02040503050406030204" pitchFamily="18" charset="0"/>
                      </a:rPr>
                      <m:t>+[</m:t>
                    </m:r>
                    <m:r>
                      <a:rPr lang="zh-CN" altLang="en-US" sz="2000" b="1" i="1" dirty="0">
                        <a:latin typeface="Cambria Math" panose="02040503050406030204" pitchFamily="18" charset="0"/>
                      </a:rPr>
                      <m:t>𝒕</m:t>
                    </m:r>
                    <m:r>
                      <a:rPr lang="zh-CN" altLang="en-US" sz="2000" b="1" i="1" dirty="0">
                        <a:latin typeface="Cambria Math" panose="02040503050406030204" pitchFamily="18" charset="0"/>
                      </a:rPr>
                      <m:t>]</m:t>
                    </m:r>
                    <m:r>
                      <a:rPr lang="zh-CN" altLang="en-US" sz="2000" b="1" i="1" dirty="0">
                        <a:latin typeface="Cambria Math" panose="02040503050406030204" pitchFamily="18" charset="0"/>
                      </a:rPr>
                      <m:t>𝑷</m:t>
                    </m:r>
                  </m:oMath>
                </a14:m>
                <a:r>
                  <a:rPr lang="zh-CN" altLang="en-US" sz="2000" dirty="0">
                    <a:latin typeface="Times New Roman" panose="02020603050405020304" pitchFamily="18" charset="0"/>
                    <a:cs typeface="Times New Roman" panose="02020603050405020304" pitchFamily="18" charset="0"/>
                  </a:rPr>
                  <a:t>，计算</a:t>
                </a:r>
                <a14:m>
                  <m:oMath xmlns:m="http://schemas.openxmlformats.org/officeDocument/2006/math">
                    <m:r>
                      <a:rPr lang="zh-CN" altLang="en-US" sz="2000" i="1" dirty="0" smtClean="0">
                        <a:latin typeface="Cambria Math" panose="02040503050406030204" pitchFamily="18" charset="0"/>
                      </a:rPr>
                      <m:t>𝑟</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𝑒</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𝑥</m:t>
                    </m:r>
                  </m:oMath>
                </a14:m>
                <a:endParaRPr lang="zh-CN" altLang="en-US" sz="20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判断</a:t>
                </a:r>
                <a14:m>
                  <m:oMath xmlns:m="http://schemas.openxmlformats.org/officeDocument/2006/math">
                    <m:r>
                      <a:rPr lang="zh-CN" altLang="en-US" sz="2000" i="1" dirty="0" smtClean="0">
                        <a:latin typeface="Cambria Math" panose="02040503050406030204" pitchFamily="18" charset="0"/>
                      </a:rPr>
                      <m:t>𝑟</m:t>
                    </m:r>
                    <m:r>
                      <a:rPr lang="zh-CN" altLang="en-US" sz="2000" i="1" dirty="0" smtClean="0">
                        <a:latin typeface="Cambria Math" panose="02040503050406030204" pitchFamily="18" charset="0"/>
                      </a:rPr>
                      <m:t>′</m:t>
                    </m:r>
                  </m:oMath>
                </a14:m>
                <a:r>
                  <a:rPr lang="zh-CN" altLang="en-US" sz="2000" dirty="0">
                    <a:latin typeface="Times New Roman" panose="02020603050405020304" pitchFamily="18" charset="0"/>
                    <a:cs typeface="Times New Roman" panose="02020603050405020304" pitchFamily="18" charset="0"/>
                  </a:rPr>
                  <a:t>与</a:t>
                </a:r>
                <a14:m>
                  <m:oMath xmlns:m="http://schemas.openxmlformats.org/officeDocument/2006/math">
                    <m:r>
                      <a:rPr lang="zh-CN" altLang="en-US" sz="2000" i="1" dirty="0" smtClean="0">
                        <a:latin typeface="Cambria Math" panose="02040503050406030204" pitchFamily="18" charset="0"/>
                      </a:rPr>
                      <m:t>𝑟</m:t>
                    </m:r>
                  </m:oMath>
                </a14:m>
                <a:r>
                  <a:rPr lang="zh-CN" altLang="en-US" sz="2000" dirty="0">
                    <a:latin typeface="Times New Roman" panose="02020603050405020304" pitchFamily="18" charset="0"/>
                    <a:cs typeface="Times New Roman" panose="02020603050405020304" pitchFamily="18" charset="0"/>
                  </a:rPr>
                  <a:t>是否相等</a:t>
                </a:r>
                <a:endParaRPr lang="en-US" altLang="zh-CN" sz="20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计算代价</a:t>
                </a:r>
                <a:endParaRPr lang="en-US" altLang="zh-CN" sz="2400" dirty="0">
                  <a:latin typeface="Times New Roman" panose="02020603050405020304" pitchFamily="18" charset="0"/>
                  <a:cs typeface="Times New Roman" panose="02020603050405020304" pitchFamily="18" charset="0"/>
                </a:endParaRPr>
              </a:p>
              <a:p>
                <a:pPr lvl="1"/>
                <a:r>
                  <a:rPr lang="en-US" altLang="zh-CN" sz="1800" dirty="0">
                    <a:solidFill>
                      <a:srgbClr val="0070C0"/>
                    </a:solidFill>
                    <a:latin typeface="Times New Roman" panose="02020603050405020304" pitchFamily="18" charset="0"/>
                    <a:cs typeface="Times New Roman" panose="02020603050405020304" pitchFamily="18" charset="0"/>
                  </a:rPr>
                  <a:t>1</a:t>
                </a:r>
                <a:r>
                  <a:rPr lang="zh-CN" altLang="en-US" sz="1800" dirty="0">
                    <a:solidFill>
                      <a:srgbClr val="0070C0"/>
                    </a:solidFill>
                    <a:latin typeface="Times New Roman" panose="02020603050405020304" pitchFamily="18" charset="0"/>
                    <a:cs typeface="Times New Roman" panose="02020603050405020304" pitchFamily="18" charset="0"/>
                  </a:rPr>
                  <a:t>次多倍点</a:t>
                </a:r>
                <a:r>
                  <a:rPr lang="en-US" altLang="zh-CN" sz="1800" dirty="0">
                    <a:solidFill>
                      <a:srgbClr val="0070C0"/>
                    </a:solidFill>
                    <a:latin typeface="Times New Roman" panose="02020603050405020304" pitchFamily="18" charset="0"/>
                    <a:cs typeface="Times New Roman" panose="02020603050405020304" pitchFamily="18" charset="0"/>
                  </a:rPr>
                  <a:t>[</a:t>
                </a:r>
                <a:r>
                  <a:rPr lang="zh-CN" altLang="en-US" sz="1800" dirty="0">
                    <a:solidFill>
                      <a:srgbClr val="0070C0"/>
                    </a:solidFill>
                    <a:latin typeface="Times New Roman" panose="02020603050405020304" pitchFamily="18" charset="0"/>
                    <a:cs typeface="Times New Roman" panose="02020603050405020304" pitchFamily="18" charset="0"/>
                  </a:rPr>
                  <a:t>基点</a:t>
                </a:r>
                <a:r>
                  <a:rPr lang="en-US" altLang="zh-CN" sz="1800" dirty="0">
                    <a:solidFill>
                      <a:srgbClr val="0070C0"/>
                    </a:solidFill>
                    <a:latin typeface="Times New Roman" panose="02020603050405020304" pitchFamily="18" charset="0"/>
                    <a:cs typeface="Times New Roman" panose="02020603050405020304" pitchFamily="18" charset="0"/>
                  </a:rPr>
                  <a:t>]</a:t>
                </a:r>
                <a:r>
                  <a:rPr lang="zh-CN" altLang="en-US" sz="1800" dirty="0">
                    <a:solidFill>
                      <a:srgbClr val="0070C0"/>
                    </a:solidFill>
                    <a:latin typeface="Times New Roman" panose="02020603050405020304" pitchFamily="18" charset="0"/>
                    <a:cs typeface="Times New Roman" panose="02020603050405020304" pitchFamily="18" charset="0"/>
                  </a:rPr>
                  <a:t>、</a:t>
                </a:r>
                <a:r>
                  <a:rPr lang="en-US" altLang="zh-CN" sz="1800" dirty="0">
                    <a:solidFill>
                      <a:srgbClr val="0070C0"/>
                    </a:solidFill>
                    <a:latin typeface="Times New Roman" panose="02020603050405020304" pitchFamily="18" charset="0"/>
                    <a:cs typeface="Times New Roman" panose="02020603050405020304" pitchFamily="18" charset="0"/>
                  </a:rPr>
                  <a:t>1</a:t>
                </a:r>
                <a:r>
                  <a:rPr lang="zh-CN" altLang="en-US" sz="1800" dirty="0">
                    <a:solidFill>
                      <a:srgbClr val="0070C0"/>
                    </a:solidFill>
                    <a:latin typeface="Times New Roman" panose="02020603050405020304" pitchFamily="18" charset="0"/>
                    <a:cs typeface="Times New Roman" panose="02020603050405020304" pitchFamily="18" charset="0"/>
                  </a:rPr>
                  <a:t>次多倍点</a:t>
                </a:r>
                <a:r>
                  <a:rPr lang="en-US" altLang="zh-CN" sz="1800" dirty="0">
                    <a:solidFill>
                      <a:srgbClr val="0070C0"/>
                    </a:solidFill>
                    <a:latin typeface="Times New Roman" panose="02020603050405020304" pitchFamily="18" charset="0"/>
                    <a:cs typeface="Times New Roman" panose="02020603050405020304" pitchFamily="18" charset="0"/>
                  </a:rPr>
                  <a:t>[</a:t>
                </a:r>
                <a:r>
                  <a:rPr lang="zh-CN" altLang="en-US" sz="1800" dirty="0">
                    <a:solidFill>
                      <a:srgbClr val="0070C0"/>
                    </a:solidFill>
                    <a:latin typeface="Times New Roman" panose="02020603050405020304" pitchFamily="18" charset="0"/>
                    <a:cs typeface="Times New Roman" panose="02020603050405020304" pitchFamily="18" charset="0"/>
                  </a:rPr>
                  <a:t>非基点</a:t>
                </a:r>
                <a:r>
                  <a:rPr lang="en-US" altLang="zh-CN" sz="1800" dirty="0">
                    <a:solidFill>
                      <a:srgbClr val="0070C0"/>
                    </a:solidFill>
                    <a:latin typeface="Times New Roman" panose="02020603050405020304" pitchFamily="18" charset="0"/>
                    <a:cs typeface="Times New Roman" panose="02020603050405020304" pitchFamily="18" charset="0"/>
                  </a:rPr>
                  <a:t>]</a:t>
                </a:r>
                <a:r>
                  <a:rPr lang="zh-CN" altLang="en-US" sz="1800" dirty="0">
                    <a:solidFill>
                      <a:srgbClr val="0070C0"/>
                    </a:solidFill>
                    <a:latin typeface="Times New Roman" panose="02020603050405020304" pitchFamily="18" charset="0"/>
                    <a:cs typeface="Times New Roman" panose="02020603050405020304" pitchFamily="18" charset="0"/>
                  </a:rPr>
                  <a:t>、</a:t>
                </a:r>
                <a:r>
                  <a:rPr lang="en-US" altLang="zh-CN" sz="1800" dirty="0">
                    <a:solidFill>
                      <a:srgbClr val="0070C0"/>
                    </a:solidFill>
                    <a:latin typeface="Times New Roman" panose="02020603050405020304" pitchFamily="18" charset="0"/>
                    <a:cs typeface="Times New Roman" panose="02020603050405020304" pitchFamily="18" charset="0"/>
                  </a:rPr>
                  <a:t>1</a:t>
                </a:r>
                <a:r>
                  <a:rPr lang="zh-CN" altLang="en-US" sz="1800" dirty="0">
                    <a:solidFill>
                      <a:srgbClr val="0070C0"/>
                    </a:solidFill>
                    <a:latin typeface="Times New Roman" panose="02020603050405020304" pitchFamily="18" charset="0"/>
                    <a:cs typeface="Times New Roman" panose="02020603050405020304" pitchFamily="18" charset="0"/>
                  </a:rPr>
                  <a:t>次点加</a:t>
                </a:r>
                <a:endParaRPr lang="en-US" altLang="zh-CN" sz="1800" dirty="0">
                  <a:solidFill>
                    <a:srgbClr val="0070C0"/>
                  </a:solidFill>
                  <a:latin typeface="Times New Roman" panose="02020603050405020304" pitchFamily="18" charset="0"/>
                  <a:cs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7200" y="1412776"/>
                <a:ext cx="8579296" cy="5328592"/>
              </a:xfrm>
              <a:blipFill rotWithShape="1">
                <a:blip r:embed="rId1"/>
                <a:stretch>
                  <a:fillRect t="-10" r="5" b="-2046"/>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sz="2400" dirty="0">
                <a:solidFill>
                  <a:srgbClr val="0070C0"/>
                </a:solidFill>
                <a:latin typeface="Times New Roman" panose="02020603050405020304" pitchFamily="18" charset="0"/>
                <a:cs typeface="Times New Roman" panose="02020603050405020304" pitchFamily="18" charset="0"/>
              </a:rPr>
              <a:t>隐式证书中的计算量</a:t>
            </a:r>
            <a:r>
              <a:rPr lang="zh-CN" altLang="en-US" sz="2400" dirty="0">
                <a:latin typeface="Times New Roman" panose="02020603050405020304" pitchFamily="18" charset="0"/>
                <a:cs typeface="Times New Roman" panose="02020603050405020304" pitchFamily="18" charset="0"/>
              </a:rPr>
              <a:t>一般比传统</a:t>
            </a:r>
            <a:r>
              <a:rPr lang="en-US" altLang="zh-CN" sz="2400" dirty="0">
                <a:latin typeface="Times New Roman" panose="02020603050405020304" pitchFamily="18" charset="0"/>
                <a:cs typeface="Times New Roman" panose="02020603050405020304" pitchFamily="18" charset="0"/>
              </a:rPr>
              <a:t>X.509</a:t>
            </a:r>
            <a:r>
              <a:rPr lang="zh-CN" altLang="en-US" sz="2400" dirty="0">
                <a:latin typeface="Times New Roman" panose="02020603050405020304" pitchFamily="18" charset="0"/>
                <a:cs typeface="Times New Roman" panose="02020603050405020304" pitchFamily="18" charset="0"/>
              </a:rPr>
              <a:t>证书要</a:t>
            </a:r>
            <a:r>
              <a:rPr lang="zh-CN" altLang="en-US" sz="2400" dirty="0">
                <a:solidFill>
                  <a:srgbClr val="0070C0"/>
                </a:solidFill>
                <a:latin typeface="Times New Roman" panose="02020603050405020304" pitchFamily="18" charset="0"/>
                <a:cs typeface="Times New Roman" panose="02020603050405020304" pitchFamily="18" charset="0"/>
              </a:rPr>
              <a:t>小</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lvl="1">
              <a:lnSpc>
                <a:spcPct val="150000"/>
              </a:lnSpc>
            </a:pPr>
            <a:r>
              <a:rPr lang="zh-CN" altLang="en-US" sz="2000" dirty="0">
                <a:latin typeface="Times New Roman" panose="02020603050405020304" pitchFamily="18" charset="0"/>
                <a:cs typeface="Times New Roman" panose="02020603050405020304" pitchFamily="18" charset="0"/>
              </a:rPr>
              <a:t>隐式证书中，</a:t>
            </a:r>
            <a:r>
              <a:rPr lang="zh-CN" altLang="en-US" sz="2000" dirty="0">
                <a:solidFill>
                  <a:srgbClr val="0070C0"/>
                </a:solidFill>
                <a:latin typeface="Times New Roman" panose="02020603050405020304" pitchFamily="18" charset="0"/>
                <a:cs typeface="Times New Roman" panose="02020603050405020304" pitchFamily="18" charset="0"/>
              </a:rPr>
              <a:t>没有对</a:t>
            </a:r>
            <a:r>
              <a:rPr lang="en-US" altLang="zh-CN" sz="2000" dirty="0">
                <a:solidFill>
                  <a:srgbClr val="0070C0"/>
                </a:solidFill>
                <a:latin typeface="Times New Roman" panose="02020603050405020304" pitchFamily="18" charset="0"/>
                <a:cs typeface="Times New Roman" panose="02020603050405020304" pitchFamily="18" charset="0"/>
              </a:rPr>
              <a:t>CA</a:t>
            </a:r>
            <a:r>
              <a:rPr lang="zh-CN" altLang="en-US" sz="2000" dirty="0">
                <a:solidFill>
                  <a:srgbClr val="0070C0"/>
                </a:solidFill>
                <a:latin typeface="Times New Roman" panose="02020603050405020304" pitchFamily="18" charset="0"/>
                <a:cs typeface="Times New Roman" panose="02020603050405020304" pitchFamily="18" charset="0"/>
              </a:rPr>
              <a:t>数字签名的验证</a:t>
            </a:r>
            <a:r>
              <a:rPr lang="zh-CN" altLang="en-US" sz="2000" dirty="0">
                <a:latin typeface="Times New Roman" panose="02020603050405020304" pitchFamily="18" charset="0"/>
                <a:cs typeface="Times New Roman" panose="02020603050405020304" pitchFamily="18" charset="0"/>
              </a:rPr>
              <a:t>，取而代之的是，</a:t>
            </a:r>
            <a:r>
              <a:rPr lang="zh-CN" altLang="en-US" sz="2000" dirty="0">
                <a:solidFill>
                  <a:srgbClr val="0070C0"/>
                </a:solidFill>
                <a:latin typeface="Times New Roman" panose="02020603050405020304" pitchFamily="18" charset="0"/>
                <a:cs typeface="Times New Roman" panose="02020603050405020304" pitchFamily="18" charset="0"/>
              </a:rPr>
              <a:t>重构公钥的计算</a:t>
            </a:r>
            <a:r>
              <a:rPr lang="zh-CN" altLang="en-US" sz="2000" dirty="0">
                <a:latin typeface="Times New Roman" panose="02020603050405020304" pitchFamily="18" charset="0"/>
                <a:cs typeface="Times New Roman" panose="02020603050405020304" pitchFamily="18" charset="0"/>
              </a:rPr>
              <a:t>，后者的计算量较</a:t>
            </a:r>
            <a:r>
              <a:rPr lang="zh-CN" altLang="en-US" sz="2000" dirty="0">
                <a:solidFill>
                  <a:srgbClr val="0070C0"/>
                </a:solidFill>
                <a:latin typeface="Times New Roman" panose="02020603050405020304" pitchFamily="18" charset="0"/>
                <a:cs typeface="Times New Roman" panose="02020603050405020304" pitchFamily="18" charset="0"/>
              </a:rPr>
              <a:t>小</a:t>
            </a:r>
            <a:r>
              <a:rPr lang="zh-CN" altLang="en-US"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随着证书链中的隐式证书链的增长，节省的计算量越多</a:t>
            </a: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t>计算</a:t>
            </a:r>
            <a:r>
              <a:rPr lang="zh-CN" altLang="en-US" dirty="0">
                <a:latin typeface="Times New Roman" panose="02020603050405020304" pitchFamily="18" charset="0"/>
                <a:cs typeface="Times New Roman" panose="02020603050405020304" pitchFamily="18" charset="0"/>
              </a:rPr>
              <a:t>比较</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小结</a:t>
            </a:r>
            <a:endParaRPr lang="zh-CN" altLang="en-US" dirty="0"/>
          </a:p>
        </p:txBody>
      </p:sp>
      <p:grpSp>
        <p:nvGrpSpPr>
          <p:cNvPr id="4" name="组合 3"/>
          <p:cNvGrpSpPr/>
          <p:nvPr/>
        </p:nvGrpSpPr>
        <p:grpSpPr>
          <a:xfrm>
            <a:off x="710701" y="4482646"/>
            <a:ext cx="3507802" cy="2012849"/>
            <a:chOff x="1585044" y="4690986"/>
            <a:chExt cx="3507802" cy="2012849"/>
          </a:xfrm>
        </p:grpSpPr>
        <p:pic>
          <p:nvPicPr>
            <p:cNvPr id="5" name="图片 4"/>
            <p:cNvPicPr>
              <a:picLocks noChangeAspect="1"/>
            </p:cNvPicPr>
            <p:nvPr/>
          </p:nvPicPr>
          <p:blipFill>
            <a:blip r:embed="rId1"/>
            <a:stretch>
              <a:fillRect/>
            </a:stretch>
          </p:blipFill>
          <p:spPr>
            <a:xfrm>
              <a:off x="1670771" y="5318846"/>
              <a:ext cx="2505075" cy="542925"/>
            </a:xfrm>
            <a:prstGeom prst="rect">
              <a:avLst/>
            </a:prstGeom>
          </p:spPr>
        </p:pic>
        <p:sp>
          <p:nvSpPr>
            <p:cNvPr id="6" name="文本框 5"/>
            <p:cNvSpPr txBox="1"/>
            <p:nvPr/>
          </p:nvSpPr>
          <p:spPr>
            <a:xfrm>
              <a:off x="1585044" y="6026727"/>
              <a:ext cx="3422075" cy="677108"/>
            </a:xfrm>
            <a:prstGeom prst="rect">
              <a:avLst/>
            </a:prstGeom>
            <a:noFill/>
          </p:spPr>
          <p:txBody>
            <a:bodyPr wrap="square" rtlCol="0">
              <a:spAutoFit/>
            </a:bodyPr>
            <a:lstStyle/>
            <a:p>
              <a:r>
                <a:rPr lang="en-US" altLang="zh-CN" sz="2000" dirty="0"/>
                <a:t>1</a:t>
              </a:r>
              <a:r>
                <a:rPr lang="zh-CN" altLang="en-US" sz="2000" dirty="0"/>
                <a:t>次多倍点</a:t>
              </a:r>
              <a:r>
                <a:rPr lang="en-US" altLang="zh-CN" sz="2000" dirty="0"/>
                <a:t>[</a:t>
              </a:r>
              <a:r>
                <a:rPr lang="zh-CN" altLang="en-US" sz="2000" dirty="0"/>
                <a:t>非基点</a:t>
              </a:r>
              <a:r>
                <a:rPr lang="en-US" altLang="zh-CN" sz="2000" dirty="0"/>
                <a:t>]</a:t>
              </a:r>
              <a:r>
                <a:rPr lang="zh-CN" altLang="en-US" sz="2000" dirty="0"/>
                <a:t>、</a:t>
              </a:r>
              <a:r>
                <a:rPr lang="en-US" altLang="zh-CN" sz="2000" dirty="0"/>
                <a:t>1</a:t>
              </a:r>
              <a:r>
                <a:rPr lang="zh-CN" altLang="en-US" sz="2000" dirty="0"/>
                <a:t>次点加</a:t>
              </a:r>
              <a:endParaRPr lang="en-US" altLang="zh-CN" sz="2000" dirty="0"/>
            </a:p>
            <a:p>
              <a:endParaRPr lang="zh-CN" altLang="en-US" dirty="0"/>
            </a:p>
          </p:txBody>
        </p:sp>
        <p:sp>
          <p:nvSpPr>
            <p:cNvPr id="7" name="文本框 6"/>
            <p:cNvSpPr txBox="1"/>
            <p:nvPr/>
          </p:nvSpPr>
          <p:spPr>
            <a:xfrm>
              <a:off x="1670771" y="4690986"/>
              <a:ext cx="3422075" cy="738664"/>
            </a:xfrm>
            <a:prstGeom prst="rect">
              <a:avLst/>
            </a:prstGeom>
            <a:noFill/>
          </p:spPr>
          <p:txBody>
            <a:bodyPr wrap="square" rtlCol="0">
              <a:spAutoFit/>
            </a:bodyPr>
            <a:lstStyle/>
            <a:p>
              <a:r>
                <a:rPr lang="zh-CN" altLang="en-US" sz="2400" dirty="0">
                  <a:solidFill>
                    <a:srgbClr val="F08700"/>
                  </a:solidFill>
                  <a:latin typeface="Times New Roman" panose="02020603050405020304" pitchFamily="18" charset="0"/>
                  <a:cs typeface="Times New Roman" panose="02020603050405020304" pitchFamily="18" charset="0"/>
                </a:rPr>
                <a:t>隐式证书</a:t>
              </a:r>
              <a:r>
                <a:rPr lang="en-US" altLang="zh-CN" sz="2400" dirty="0">
                  <a:solidFill>
                    <a:srgbClr val="F08700"/>
                  </a:solidFill>
                  <a:latin typeface="Times New Roman" panose="02020603050405020304" pitchFamily="18" charset="0"/>
                  <a:cs typeface="Times New Roman" panose="02020603050405020304" pitchFamily="18" charset="0"/>
                </a:rPr>
                <a:t>—</a:t>
              </a:r>
              <a:r>
                <a:rPr lang="zh-CN" altLang="en-US" sz="2400" dirty="0">
                  <a:solidFill>
                    <a:srgbClr val="F08700"/>
                  </a:solidFill>
                  <a:latin typeface="Times New Roman" panose="02020603050405020304" pitchFamily="18" charset="0"/>
                  <a:cs typeface="Times New Roman" panose="02020603050405020304" pitchFamily="18" charset="0"/>
                </a:rPr>
                <a:t>重构公钥</a:t>
              </a:r>
              <a:endParaRPr lang="en-US" altLang="zh-CN" sz="2400" dirty="0">
                <a:solidFill>
                  <a:srgbClr val="F08700"/>
                </a:solidFill>
                <a:latin typeface="Times New Roman" panose="02020603050405020304" pitchFamily="18" charset="0"/>
                <a:cs typeface="Times New Roman" panose="02020603050405020304" pitchFamily="18" charset="0"/>
              </a:endParaRPr>
            </a:p>
            <a:p>
              <a:endParaRPr lang="zh-CN" altLang="en-US" dirty="0"/>
            </a:p>
          </p:txBody>
        </p:sp>
      </p:grpSp>
      <p:grpSp>
        <p:nvGrpSpPr>
          <p:cNvPr id="8" name="组合 7"/>
          <p:cNvGrpSpPr/>
          <p:nvPr/>
        </p:nvGrpSpPr>
        <p:grpSpPr>
          <a:xfrm>
            <a:off x="4386277" y="4482646"/>
            <a:ext cx="5112329" cy="2460479"/>
            <a:chOff x="6483925" y="4472922"/>
            <a:chExt cx="5112329" cy="2460479"/>
          </a:xfrm>
        </p:grpSpPr>
        <p:pic>
          <p:nvPicPr>
            <p:cNvPr id="9" name="图片 8"/>
            <p:cNvPicPr>
              <a:picLocks noChangeAspect="1"/>
            </p:cNvPicPr>
            <p:nvPr/>
          </p:nvPicPr>
          <p:blipFill rotWithShape="1">
            <a:blip r:embed="rId2"/>
            <a:srcRect l="2313" t="-12846"/>
            <a:stretch>
              <a:fillRect/>
            </a:stretch>
          </p:blipFill>
          <p:spPr>
            <a:xfrm>
              <a:off x="6704195" y="5161766"/>
              <a:ext cx="2623921" cy="494434"/>
            </a:xfrm>
            <a:prstGeom prst="rect">
              <a:avLst/>
            </a:prstGeom>
          </p:spPr>
        </p:pic>
        <p:sp>
          <p:nvSpPr>
            <p:cNvPr id="10" name="文本框 9"/>
            <p:cNvSpPr txBox="1"/>
            <p:nvPr/>
          </p:nvSpPr>
          <p:spPr>
            <a:xfrm>
              <a:off x="6483925" y="5640739"/>
              <a:ext cx="5112329" cy="1292662"/>
            </a:xfrm>
            <a:prstGeom prst="rect">
              <a:avLst/>
            </a:prstGeom>
            <a:noFill/>
          </p:spPr>
          <p:txBody>
            <a:bodyPr wrap="square" rtlCol="0">
              <a:spAutoFit/>
            </a:bodyPr>
            <a:lstStyle/>
            <a:p>
              <a:pPr>
                <a:lnSpc>
                  <a:spcPct val="150000"/>
                </a:lnSpc>
              </a:pPr>
              <a:r>
                <a:rPr lang="en-US" altLang="zh-CN" sz="2000" dirty="0"/>
                <a:t>1</a:t>
              </a:r>
              <a:r>
                <a:rPr lang="zh-CN" altLang="en-US" sz="2000" dirty="0"/>
                <a:t>次多倍点</a:t>
              </a:r>
              <a:r>
                <a:rPr lang="en-US" altLang="zh-CN" sz="2000" dirty="0"/>
                <a:t>[</a:t>
              </a:r>
              <a:r>
                <a:rPr lang="zh-CN" altLang="en-US" sz="2000" dirty="0"/>
                <a:t>基点</a:t>
              </a:r>
              <a:r>
                <a:rPr lang="en-US" altLang="zh-CN" sz="2000" dirty="0"/>
                <a:t>]</a:t>
              </a:r>
              <a:r>
                <a:rPr lang="zh-CN" altLang="en-US" sz="2000" dirty="0"/>
                <a:t>、</a:t>
              </a:r>
              <a:r>
                <a:rPr lang="en-US" altLang="zh-CN" sz="2000" dirty="0"/>
                <a:t>1</a:t>
              </a:r>
              <a:r>
                <a:rPr lang="zh-CN" altLang="en-US" sz="2000" dirty="0"/>
                <a:t>次多倍点</a:t>
              </a:r>
              <a:r>
                <a:rPr lang="en-US" altLang="zh-CN" sz="2000" dirty="0"/>
                <a:t>[</a:t>
              </a:r>
              <a:r>
                <a:rPr lang="zh-CN" altLang="en-US" sz="2000" dirty="0"/>
                <a:t>非基点</a:t>
              </a:r>
              <a:r>
                <a:rPr lang="en-US" altLang="zh-CN" sz="2000" dirty="0"/>
                <a:t>]</a:t>
              </a:r>
              <a:r>
                <a:rPr lang="zh-CN" altLang="en-US" sz="2000" dirty="0"/>
                <a:t>、</a:t>
              </a:r>
              <a:endParaRPr lang="en-US" altLang="zh-CN" sz="2000" dirty="0"/>
            </a:p>
            <a:p>
              <a:pPr>
                <a:lnSpc>
                  <a:spcPct val="150000"/>
                </a:lnSpc>
              </a:pPr>
              <a:r>
                <a:rPr lang="en-US" altLang="zh-CN" sz="2000" dirty="0"/>
                <a:t>1</a:t>
              </a:r>
              <a:r>
                <a:rPr lang="zh-CN" altLang="en-US" sz="2000" dirty="0"/>
                <a:t>次点加</a:t>
              </a:r>
              <a:endParaRPr lang="en-US" altLang="zh-CN" sz="2000" dirty="0"/>
            </a:p>
            <a:p>
              <a:endParaRPr lang="zh-CN" altLang="en-US" dirty="0"/>
            </a:p>
          </p:txBody>
        </p:sp>
        <p:sp>
          <p:nvSpPr>
            <p:cNvPr id="11" name="文本框 10"/>
            <p:cNvSpPr txBox="1"/>
            <p:nvPr/>
          </p:nvSpPr>
          <p:spPr>
            <a:xfrm>
              <a:off x="6483925" y="4472922"/>
              <a:ext cx="4321901" cy="738664"/>
            </a:xfrm>
            <a:prstGeom prst="rect">
              <a:avLst/>
            </a:prstGeom>
            <a:noFill/>
          </p:spPr>
          <p:txBody>
            <a:bodyPr wrap="square" rtlCol="0">
              <a:spAutoFit/>
            </a:bodyPr>
            <a:lstStyle/>
            <a:p>
              <a:r>
                <a:rPr lang="zh-CN" altLang="en-US" sz="2400" dirty="0">
                  <a:solidFill>
                    <a:srgbClr val="F08700"/>
                  </a:solidFill>
                  <a:latin typeface="Times New Roman" panose="02020603050405020304" pitchFamily="18" charset="0"/>
                  <a:cs typeface="Times New Roman" panose="02020603050405020304" pitchFamily="18" charset="0"/>
                </a:rPr>
                <a:t>传统证书</a:t>
              </a:r>
              <a:r>
                <a:rPr lang="en-US" altLang="zh-CN" sz="2400" dirty="0">
                  <a:solidFill>
                    <a:srgbClr val="F08700"/>
                  </a:solidFill>
                  <a:latin typeface="Times New Roman" panose="02020603050405020304" pitchFamily="18" charset="0"/>
                  <a:cs typeface="Times New Roman" panose="02020603050405020304" pitchFamily="18" charset="0"/>
                </a:rPr>
                <a:t>—ECDSA/SM2</a:t>
              </a:r>
              <a:r>
                <a:rPr lang="zh-CN" altLang="en-US" sz="2400" dirty="0">
                  <a:solidFill>
                    <a:srgbClr val="F08700"/>
                  </a:solidFill>
                  <a:latin typeface="Times New Roman" panose="02020603050405020304" pitchFamily="18" charset="0"/>
                  <a:cs typeface="Times New Roman" panose="02020603050405020304" pitchFamily="18" charset="0"/>
                </a:rPr>
                <a:t>验签</a:t>
              </a:r>
              <a:endParaRPr lang="en-US" altLang="zh-CN" sz="2400" dirty="0">
                <a:solidFill>
                  <a:srgbClr val="F08700"/>
                </a:solidFill>
                <a:latin typeface="Times New Roman" panose="02020603050405020304" pitchFamily="18" charset="0"/>
                <a:cs typeface="Times New Roman" panose="02020603050405020304" pitchFamily="18" charset="0"/>
              </a:endParaRPr>
            </a:p>
            <a:p>
              <a:endParaRPr lang="zh-CN" altLang="en-US"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28600" y="1340768"/>
            <a:ext cx="868680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目前较为主流的有</a:t>
            </a:r>
            <a:r>
              <a:rPr lang="en-US" altLang="zh-CN" sz="2800" dirty="0">
                <a:latin typeface="Times New Roman" panose="02020603050405020304" pitchFamily="18" charset="0"/>
                <a:cs typeface="Times New Roman" panose="02020603050405020304" pitchFamily="18" charset="0"/>
              </a:rPr>
              <a:t>6</a:t>
            </a:r>
            <a:r>
              <a:rPr lang="zh-CN" altLang="en-US" sz="2800" dirty="0">
                <a:latin typeface="Times New Roman" panose="02020603050405020304" pitchFamily="18" charset="0"/>
                <a:cs typeface="Times New Roman" panose="02020603050405020304" pitchFamily="18" charset="0"/>
              </a:rPr>
              <a:t>种</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SEC4:ECQV</a:t>
            </a:r>
            <a:r>
              <a:rPr lang="zh-CN" altLang="en-US" sz="2400" dirty="0">
                <a:latin typeface="Times New Roman" panose="02020603050405020304" pitchFamily="18" charset="0"/>
                <a:cs typeface="Times New Roman" panose="02020603050405020304" pitchFamily="18" charset="0"/>
              </a:rPr>
              <a:t>标准中提出了</a:t>
            </a:r>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种</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Fixed-length Fields  </a:t>
            </a:r>
            <a:r>
              <a:rPr lang="zh-CN" altLang="en-US" sz="2000" dirty="0">
                <a:latin typeface="Times New Roman" panose="02020603050405020304" pitchFamily="18" charset="0"/>
                <a:cs typeface="Times New Roman" panose="02020603050405020304" pitchFamily="18" charset="0"/>
              </a:rPr>
              <a:t>：固定长度，固定字段</a:t>
            </a:r>
            <a:endParaRPr lang="zh-CN" altLang="en-US" sz="20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Minimal ASN.1 Encoding Scheme </a:t>
            </a:r>
            <a:r>
              <a:rPr lang="zh-CN" altLang="en-US" sz="2000" dirty="0">
                <a:latin typeface="Times New Roman" panose="02020603050405020304" pitchFamily="18" charset="0"/>
                <a:cs typeface="Times New Roman" panose="02020603050405020304" pitchFamily="18" charset="0"/>
              </a:rPr>
              <a:t>：最小</a:t>
            </a:r>
            <a:r>
              <a:rPr lang="en-US" altLang="zh-CN" sz="2000" dirty="0">
                <a:latin typeface="Times New Roman" panose="02020603050405020304" pitchFamily="18" charset="0"/>
                <a:cs typeface="Times New Roman" panose="02020603050405020304" pitchFamily="18" charset="0"/>
              </a:rPr>
              <a:t>ASN.1</a:t>
            </a:r>
            <a:r>
              <a:rPr lang="zh-CN" altLang="en-US" sz="2000" dirty="0">
                <a:latin typeface="Times New Roman" panose="02020603050405020304" pitchFamily="18" charset="0"/>
                <a:cs typeface="Times New Roman" panose="02020603050405020304" pitchFamily="18" charset="0"/>
              </a:rPr>
              <a:t>编码机制（</a:t>
            </a:r>
            <a:r>
              <a:rPr lang="en-US" altLang="zh-CN" sz="2000" dirty="0">
                <a:latin typeface="Times New Roman" panose="02020603050405020304" pitchFamily="18" charset="0"/>
                <a:cs typeface="Times New Roman" panose="02020603050405020304" pitchFamily="18" charset="0"/>
              </a:rPr>
              <a:t>MES</a:t>
            </a:r>
            <a:r>
              <a:rPr lang="zh-CN" altLang="en-US"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X.509-Compliant ASN.1 Encoding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X.509</a:t>
            </a:r>
            <a:r>
              <a:rPr lang="zh-CN" altLang="en-US" sz="2000" dirty="0">
                <a:latin typeface="Times New Roman" panose="02020603050405020304" pitchFamily="18" charset="0"/>
                <a:cs typeface="Times New Roman" panose="02020603050405020304" pitchFamily="18" charset="0"/>
              </a:rPr>
              <a:t>兼容的编码格式</a:t>
            </a:r>
            <a:endParaRPr lang="zh-CN" altLang="en-US" sz="20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IEEE 1609.2-2016 : </a:t>
            </a:r>
            <a:r>
              <a:rPr lang="zh-CN" altLang="en-US" sz="2400" dirty="0">
                <a:latin typeface="Times New Roman" panose="02020603050405020304" pitchFamily="18" charset="0"/>
                <a:cs typeface="Times New Roman" panose="02020603050405020304" pitchFamily="18" charset="0"/>
              </a:rPr>
              <a:t>车联网中的证书格式（美）</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ETSI 103 097 </a:t>
            </a:r>
            <a:r>
              <a:rPr lang="zh-CN" altLang="en-US" sz="2400" dirty="0">
                <a:latin typeface="Times New Roman" panose="02020603050405020304" pitchFamily="18" charset="0"/>
                <a:cs typeface="Times New Roman" panose="02020603050405020304" pitchFamily="18" charset="0"/>
              </a:rPr>
              <a:t>：车联网中的证书格式（欧洲）</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Machine-to-Machine(M2M)</a:t>
            </a:r>
            <a:r>
              <a:rPr lang="zh-CN" altLang="en-US" sz="2400" dirty="0">
                <a:latin typeface="Times New Roman" panose="02020603050405020304" pitchFamily="18" charset="0"/>
                <a:cs typeface="Times New Roman" panose="02020603050405020304" pitchFamily="18" charset="0"/>
              </a:rPr>
              <a:t>公钥证书格式</a:t>
            </a:r>
            <a:endParaRPr lang="en-US" altLang="zh-CN"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t>隐式证书格式</a:t>
            </a:r>
            <a:endParaRPr lang="zh-CN" altLang="en-US" dirty="0"/>
          </a:p>
        </p:txBody>
      </p:sp>
      <p:sp>
        <p:nvSpPr>
          <p:cNvPr id="4" name="右大括号 3"/>
          <p:cNvSpPr/>
          <p:nvPr/>
        </p:nvSpPr>
        <p:spPr>
          <a:xfrm>
            <a:off x="7236296" y="4437112"/>
            <a:ext cx="432048" cy="1584176"/>
          </a:xfrm>
          <a:prstGeom prst="rightBrace">
            <a:avLst/>
          </a:prstGeom>
          <a:noFill/>
          <a:ln>
            <a:solidFill>
              <a:srgbClr val="F08700"/>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solidFill>
                <a:srgbClr val="F08700"/>
              </a:solidFill>
            </a:endParaRPr>
          </a:p>
        </p:txBody>
      </p:sp>
      <p:sp>
        <p:nvSpPr>
          <p:cNvPr id="5" name="文本框 4"/>
          <p:cNvSpPr txBox="1"/>
          <p:nvPr/>
        </p:nvSpPr>
        <p:spPr>
          <a:xfrm>
            <a:off x="7811548" y="4666402"/>
            <a:ext cx="1009736" cy="1200329"/>
          </a:xfrm>
          <a:prstGeom prst="rect">
            <a:avLst/>
          </a:prstGeom>
          <a:noFill/>
        </p:spPr>
        <p:txBody>
          <a:bodyPr wrap="square" rtlCol="0">
            <a:spAutoFit/>
          </a:bodyPr>
          <a:lstStyle/>
          <a:p>
            <a:r>
              <a:rPr lang="zh-CN" altLang="en-US" sz="1800" dirty="0">
                <a:solidFill>
                  <a:srgbClr val="F08700"/>
                </a:solidFill>
                <a:latin typeface="Times New Roman" panose="02020603050405020304" pitchFamily="18" charset="0"/>
                <a:cs typeface="Times New Roman" panose="02020603050405020304" pitchFamily="18" charset="0"/>
              </a:rPr>
              <a:t>均采用</a:t>
            </a:r>
            <a:r>
              <a:rPr lang="en-US" altLang="zh-CN" sz="1800" dirty="0">
                <a:solidFill>
                  <a:srgbClr val="F08700"/>
                </a:solidFill>
                <a:latin typeface="Times New Roman" panose="02020603050405020304" pitchFamily="18" charset="0"/>
                <a:cs typeface="Times New Roman" panose="02020603050405020304" pitchFamily="18" charset="0"/>
              </a:rPr>
              <a:t>ASN.1</a:t>
            </a:r>
            <a:r>
              <a:rPr lang="zh-CN" altLang="en-US" sz="1800" dirty="0">
                <a:solidFill>
                  <a:srgbClr val="F08700"/>
                </a:solidFill>
                <a:latin typeface="Times New Roman" panose="02020603050405020304" pitchFamily="18" charset="0"/>
                <a:cs typeface="Times New Roman" panose="02020603050405020304" pitchFamily="18" charset="0"/>
              </a:rPr>
              <a:t>定义</a:t>
            </a:r>
            <a:endParaRPr lang="en-US" altLang="zh-CN" sz="1800" dirty="0">
              <a:solidFill>
                <a:srgbClr val="F08700"/>
              </a:solidFill>
              <a:latin typeface="Times New Roman" panose="02020603050405020304" pitchFamily="18" charset="0"/>
              <a:cs typeface="Times New Roman" panose="02020603050405020304" pitchFamily="18" charset="0"/>
            </a:endParaRPr>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IEEE 1609.2</a:t>
            </a:r>
            <a:r>
              <a:rPr lang="zh-CN" altLang="en-US" dirty="0">
                <a:latin typeface="Times New Roman" panose="02020603050405020304" pitchFamily="18" charset="0"/>
                <a:cs typeface="Times New Roman" panose="02020603050405020304" pitchFamily="18" charset="0"/>
              </a:rPr>
              <a:t>定义的车联网证书内容</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t>隐式证书内容示例</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3165" y="2276872"/>
            <a:ext cx="7769275" cy="3359431"/>
          </a:xfrm>
          <a:prstGeom prst="rect">
            <a:avLst/>
          </a:prstGeom>
        </p:spPr>
      </p:pic>
      <p:sp>
        <p:nvSpPr>
          <p:cNvPr id="5" name="文本框 4"/>
          <p:cNvSpPr txBox="1"/>
          <p:nvPr/>
        </p:nvSpPr>
        <p:spPr>
          <a:xfrm>
            <a:off x="5580112" y="2492896"/>
            <a:ext cx="2664296" cy="338554"/>
          </a:xfrm>
          <a:prstGeom prst="rect">
            <a:avLst/>
          </a:prstGeom>
          <a:noFill/>
        </p:spPr>
        <p:txBody>
          <a:bodyPr wrap="square" rtlCol="0">
            <a:spAutoFit/>
          </a:bodyPr>
          <a:lstStyle/>
          <a:p>
            <a:r>
              <a:rPr lang="en-US" altLang="zh-CN" sz="1600" dirty="0">
                <a:solidFill>
                  <a:srgbClr val="006BB7"/>
                </a:solidFill>
              </a:rPr>
              <a:t>Subject(</a:t>
            </a:r>
            <a:r>
              <a:rPr lang="zh-CN" altLang="en-US" sz="1600" dirty="0">
                <a:solidFill>
                  <a:srgbClr val="006BB7"/>
                </a:solidFill>
              </a:rPr>
              <a:t>订户</a:t>
            </a:r>
            <a:r>
              <a:rPr lang="en-US" altLang="zh-CN" sz="1600" dirty="0">
                <a:solidFill>
                  <a:srgbClr val="006BB7"/>
                </a:solidFill>
              </a:rPr>
              <a:t>)</a:t>
            </a:r>
            <a:r>
              <a:rPr lang="zh-CN" altLang="en-US" sz="1600" dirty="0">
                <a:solidFill>
                  <a:srgbClr val="006BB7"/>
                </a:solidFill>
              </a:rPr>
              <a:t>身份信息</a:t>
            </a:r>
            <a:endParaRPr lang="zh-CN" altLang="en-US" sz="1600" dirty="0">
              <a:solidFill>
                <a:srgbClr val="006BB7"/>
              </a:solidFill>
            </a:endParaRPr>
          </a:p>
        </p:txBody>
      </p:sp>
      <p:sp>
        <p:nvSpPr>
          <p:cNvPr id="6" name="文本框 5"/>
          <p:cNvSpPr txBox="1"/>
          <p:nvPr/>
        </p:nvSpPr>
        <p:spPr>
          <a:xfrm>
            <a:off x="5580112" y="2827067"/>
            <a:ext cx="2664296" cy="338554"/>
          </a:xfrm>
          <a:prstGeom prst="rect">
            <a:avLst/>
          </a:prstGeom>
          <a:noFill/>
        </p:spPr>
        <p:txBody>
          <a:bodyPr wrap="square" rtlCol="0">
            <a:spAutoFit/>
          </a:bodyPr>
          <a:lstStyle/>
          <a:p>
            <a:r>
              <a:rPr lang="zh-CN" altLang="en-US" sz="1600" dirty="0">
                <a:solidFill>
                  <a:srgbClr val="006BB7"/>
                </a:solidFill>
              </a:rPr>
              <a:t>证书撤销信息</a:t>
            </a:r>
            <a:endParaRPr lang="zh-CN" altLang="en-US" sz="1600" dirty="0">
              <a:solidFill>
                <a:srgbClr val="006BB7"/>
              </a:solidFill>
            </a:endParaRPr>
          </a:p>
        </p:txBody>
      </p:sp>
      <p:sp>
        <p:nvSpPr>
          <p:cNvPr id="7" name="文本框 6"/>
          <p:cNvSpPr txBox="1"/>
          <p:nvPr/>
        </p:nvSpPr>
        <p:spPr>
          <a:xfrm>
            <a:off x="5580112" y="3121006"/>
            <a:ext cx="2664296" cy="338554"/>
          </a:xfrm>
          <a:prstGeom prst="rect">
            <a:avLst/>
          </a:prstGeom>
          <a:noFill/>
        </p:spPr>
        <p:txBody>
          <a:bodyPr wrap="square" rtlCol="0">
            <a:spAutoFit/>
          </a:bodyPr>
          <a:lstStyle/>
          <a:p>
            <a:r>
              <a:rPr lang="zh-CN" altLang="en-US" sz="1600" dirty="0">
                <a:solidFill>
                  <a:srgbClr val="006BB7"/>
                </a:solidFill>
              </a:rPr>
              <a:t>证书有效期</a:t>
            </a:r>
            <a:endParaRPr lang="zh-CN" altLang="en-US" sz="1600" dirty="0">
              <a:solidFill>
                <a:srgbClr val="006BB7"/>
              </a:solidFill>
            </a:endParaRPr>
          </a:p>
        </p:txBody>
      </p:sp>
      <p:sp>
        <p:nvSpPr>
          <p:cNvPr id="8" name="文本框 7"/>
          <p:cNvSpPr txBox="1"/>
          <p:nvPr/>
        </p:nvSpPr>
        <p:spPr>
          <a:xfrm>
            <a:off x="6588224" y="4919246"/>
            <a:ext cx="2664296" cy="338554"/>
          </a:xfrm>
          <a:prstGeom prst="rect">
            <a:avLst/>
          </a:prstGeom>
          <a:noFill/>
        </p:spPr>
        <p:txBody>
          <a:bodyPr wrap="square" rtlCol="0">
            <a:spAutoFit/>
          </a:bodyPr>
          <a:lstStyle/>
          <a:p>
            <a:r>
              <a:rPr lang="zh-CN" altLang="en-US" sz="1600" dirty="0">
                <a:solidFill>
                  <a:srgbClr val="006BB7"/>
                </a:solidFill>
              </a:rPr>
              <a:t>用于还原和验证公钥的数据</a:t>
            </a:r>
            <a:endParaRPr lang="zh-CN" altLang="en-US" sz="1600" dirty="0">
              <a:solidFill>
                <a:srgbClr val="006BB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12776"/>
            <a:ext cx="8579296"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证书文件变</a:t>
            </a:r>
            <a:r>
              <a:rPr lang="zh-CN" altLang="en-US" sz="2800" dirty="0">
                <a:solidFill>
                  <a:srgbClr val="F08700"/>
                </a:solidFill>
                <a:latin typeface="Times New Roman" panose="02020603050405020304" pitchFamily="18" charset="0"/>
                <a:cs typeface="Times New Roman" panose="02020603050405020304" pitchFamily="18" charset="0"/>
              </a:rPr>
              <a:t>小，</a:t>
            </a:r>
            <a:r>
              <a:rPr lang="en-US" altLang="zh-CN" sz="2800" dirty="0">
                <a:solidFill>
                  <a:srgbClr val="F08700"/>
                </a:solidFill>
                <a:latin typeface="Times New Roman" panose="02020603050405020304" pitchFamily="18" charset="0"/>
                <a:cs typeface="Times New Roman" panose="02020603050405020304" pitchFamily="18" charset="0"/>
              </a:rPr>
              <a:t>20-30%</a:t>
            </a:r>
            <a:r>
              <a:rPr lang="zh-CN" altLang="en-US" sz="2800" dirty="0">
                <a:latin typeface="Times New Roman" panose="02020603050405020304" pitchFamily="18" charset="0"/>
                <a:cs typeface="Times New Roman" panose="02020603050405020304" pitchFamily="18" charset="0"/>
              </a:rPr>
              <a:t>左右</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证书中无</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数字签名  ⟹  证书体积减小</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特定场合下有优势，如资源受限环境</a:t>
            </a:r>
            <a:r>
              <a:rPr lang="en-US" altLang="zh-CN" sz="2400" dirty="0">
                <a:latin typeface="Times New Roman" panose="02020603050405020304" pitchFamily="18" charset="0"/>
                <a:cs typeface="Times New Roman" panose="02020603050405020304" pitchFamily="18" charset="0"/>
              </a:rPr>
              <a:t>V2X</a:t>
            </a:r>
            <a:r>
              <a:rPr lang="zh-CN" altLang="en-US" sz="2400" dirty="0">
                <a:latin typeface="Times New Roman" panose="02020603050405020304" pitchFamily="18" charset="0"/>
                <a:cs typeface="Times New Roman" panose="02020603050405020304" pitchFamily="18" charset="0"/>
              </a:rPr>
              <a:t>（车联网）、</a:t>
            </a:r>
            <a:r>
              <a:rPr lang="en-US" altLang="zh-CN" sz="2400" dirty="0">
                <a:latin typeface="Times New Roman" panose="02020603050405020304" pitchFamily="18" charset="0"/>
                <a:cs typeface="Times New Roman" panose="02020603050405020304" pitchFamily="18" charset="0"/>
              </a:rPr>
              <a:t>IOT</a:t>
            </a:r>
            <a:r>
              <a:rPr lang="zh-CN" altLang="en-US" sz="2400" dirty="0">
                <a:latin typeface="Times New Roman" panose="02020603050405020304" pitchFamily="18" charset="0"/>
                <a:cs typeface="Times New Roman" panose="02020603050405020304" pitchFamily="18" charset="0"/>
              </a:rPr>
              <a:t>（物联网）等</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800" dirty="0">
                <a:latin typeface="Times New Roman" panose="02020603050405020304" pitchFamily="18" charset="0"/>
                <a:cs typeface="Times New Roman" panose="02020603050405020304" pitchFamily="18" charset="0"/>
              </a:rPr>
              <a:t>使用过程中</a:t>
            </a:r>
            <a:r>
              <a:rPr lang="zh-CN" altLang="en-US" sz="2800" dirty="0">
                <a:solidFill>
                  <a:srgbClr val="F08700"/>
                </a:solidFill>
                <a:latin typeface="Times New Roman" panose="02020603050405020304" pitchFamily="18" charset="0"/>
                <a:cs typeface="Times New Roman" panose="02020603050405020304" pitchFamily="18" charset="0"/>
              </a:rPr>
              <a:t>计算量减小</a:t>
            </a:r>
            <a:endParaRPr lang="en-US" altLang="zh-CN" sz="2800" dirty="0">
              <a:solidFill>
                <a:srgbClr val="F08700"/>
              </a:solidFill>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证书中无</a:t>
            </a:r>
            <a:r>
              <a:rPr lang="zh-CN" altLang="en-US" sz="2400" dirty="0">
                <a:solidFill>
                  <a:srgbClr val="0070C0"/>
                </a:solidFill>
                <a:latin typeface="Times New Roman" panose="02020603050405020304" pitchFamily="18" charset="0"/>
                <a:cs typeface="Times New Roman" panose="02020603050405020304" pitchFamily="18" charset="0"/>
              </a:rPr>
              <a:t>显式的</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数字签名  ⟹  不需要单独验证</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签名</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对消息验签的同时，完成对证书的验证（</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对证书的签名验证）</a:t>
            </a:r>
            <a:endParaRPr lang="en-US" altLang="zh-CN" sz="2400" dirty="0">
              <a:latin typeface="Times New Roman" panose="02020603050405020304" pitchFamily="18" charset="0"/>
              <a:cs typeface="Times New Roman" panose="02020603050405020304" pitchFamily="18" charset="0"/>
            </a:endParaRPr>
          </a:p>
          <a:p>
            <a:pPr lvl="1">
              <a:lnSpc>
                <a:spcPct val="150000"/>
              </a:lnSpc>
            </a:pPr>
            <a:endParaRPr lang="en-US" altLang="zh-CN" sz="2400" dirty="0">
              <a:solidFill>
                <a:srgbClr val="F08700"/>
              </a:solidFill>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t>隐式证书的优势</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12776"/>
            <a:ext cx="822960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隐式证书目前主要用于资源受限环境中，具体的用途可有如下几种：</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用于数字签名</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数字签名</a:t>
            </a:r>
            <a:endParaRPr lang="en-US" altLang="zh-CN" sz="2000" dirty="0">
              <a:latin typeface="Times New Roman" panose="02020603050405020304" pitchFamily="18" charset="0"/>
              <a:cs typeface="Times New Roman" panose="02020603050405020304" pitchFamily="18" charset="0"/>
            </a:endParaRPr>
          </a:p>
          <a:p>
            <a:pPr lvl="3">
              <a:lnSpc>
                <a:spcPct val="150000"/>
              </a:lnSpc>
            </a:pPr>
            <a:r>
              <a:rPr lang="zh-CN" altLang="en-US" sz="1600" dirty="0">
                <a:latin typeface="Times New Roman" panose="02020603050405020304" pitchFamily="18" charset="0"/>
                <a:cs typeface="Times New Roman" panose="02020603050405020304" pitchFamily="18" charset="0"/>
              </a:rPr>
              <a:t>证书持有者使用最终私钥，对数据签名；</a:t>
            </a:r>
            <a:endParaRPr lang="en-US" altLang="zh-CN" sz="1600" dirty="0">
              <a:latin typeface="Times New Roman" panose="02020603050405020304" pitchFamily="18" charset="0"/>
              <a:cs typeface="Times New Roman" panose="02020603050405020304" pitchFamily="18" charset="0"/>
            </a:endParaRPr>
          </a:p>
          <a:p>
            <a:pPr lvl="3">
              <a:lnSpc>
                <a:spcPct val="150000"/>
              </a:lnSpc>
            </a:pPr>
            <a:r>
              <a:rPr lang="zh-CN" altLang="en-US" sz="1600" dirty="0">
                <a:latin typeface="Times New Roman" panose="02020603050405020304" pitchFamily="18" charset="0"/>
                <a:cs typeface="Times New Roman" panose="02020603050405020304" pitchFamily="18" charset="0"/>
              </a:rPr>
              <a:t>验证者需要重构出证书对应的最终公钥，才可执行验签操作</a:t>
            </a:r>
            <a:endParaRPr lang="en-US" altLang="zh-CN" sz="16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可用于身份鉴别等，如</a:t>
            </a:r>
            <a:r>
              <a:rPr lang="en-US" altLang="zh-CN" sz="2000" dirty="0">
                <a:latin typeface="Times New Roman" panose="02020603050405020304" pitchFamily="18" charset="0"/>
                <a:cs typeface="Times New Roman" panose="02020603050405020304" pitchFamily="18" charset="0"/>
              </a:rPr>
              <a:t>DTLS</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TLS</a:t>
            </a:r>
            <a:r>
              <a:rPr lang="zh-CN" altLang="en-US" sz="2000" dirty="0">
                <a:latin typeface="Times New Roman" panose="02020603050405020304" pitchFamily="18" charset="0"/>
                <a:cs typeface="Times New Roman" panose="02020603050405020304" pitchFamily="18" charset="0"/>
              </a:rPr>
              <a:t>等</a:t>
            </a:r>
            <a:endParaRPr lang="en-US" altLang="zh-CN" sz="2000" dirty="0">
              <a:latin typeface="Times New Roman" panose="02020603050405020304" pitchFamily="18" charset="0"/>
              <a:cs typeface="Times New Roman" panose="02020603050405020304" pitchFamily="18" charset="0"/>
            </a:endParaRPr>
          </a:p>
          <a:p>
            <a:pPr lvl="3">
              <a:lnSpc>
                <a:spcPct val="150000"/>
              </a:lnSpc>
            </a:pPr>
            <a:r>
              <a:rPr lang="en-US" altLang="zh-CN" sz="1600" dirty="0" err="1">
                <a:latin typeface="Times New Roman" panose="02020603050405020304" pitchFamily="18" charset="0"/>
                <a:cs typeface="Times New Roman" panose="02020603050405020304" pitchFamily="18" charset="0"/>
              </a:rPr>
              <a:t>Effcient</a:t>
            </a:r>
            <a:r>
              <a:rPr lang="en-US" altLang="zh-CN" sz="1600" dirty="0">
                <a:latin typeface="Times New Roman" panose="02020603050405020304" pitchFamily="18" charset="0"/>
                <a:cs typeface="Times New Roman" panose="02020603050405020304" pitchFamily="18" charset="0"/>
              </a:rPr>
              <a:t> authentication of resource-constrained IoT devices based on ECQV implicit certificates and datagram transport layer security protocol</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2016</a:t>
            </a:r>
            <a:r>
              <a:rPr lang="zh-CN" altLang="en-US" sz="1600" dirty="0">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a:p>
            <a:pPr lvl="3">
              <a:lnSpc>
                <a:spcPct val="150000"/>
              </a:lnSpc>
            </a:pPr>
            <a:r>
              <a:rPr lang="en-US" altLang="zh-CN" sz="1600" dirty="0">
                <a:latin typeface="Times New Roman" panose="02020603050405020304" pitchFamily="18" charset="0"/>
                <a:cs typeface="Times New Roman" panose="02020603050405020304" pitchFamily="18" charset="0"/>
              </a:rPr>
              <a:t>TLS Authentication using IEEE 1609.2 certificate,</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RFC draft</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2019</a:t>
            </a:r>
            <a:endParaRPr lang="en-US" altLang="zh-CN" sz="1600" dirty="0">
              <a:latin typeface="Times New Roman" panose="02020603050405020304" pitchFamily="18" charset="0"/>
              <a:cs typeface="Times New Roman" panose="02020603050405020304" pitchFamily="18" charset="0"/>
            </a:endParaRPr>
          </a:p>
          <a:p>
            <a:pPr lvl="3">
              <a:lnSpc>
                <a:spcPct val="150000"/>
              </a:lnSpc>
            </a:pPr>
            <a:endParaRPr lang="zh-CN" altLang="en-US" dirty="0"/>
          </a:p>
        </p:txBody>
      </p:sp>
      <p:sp>
        <p:nvSpPr>
          <p:cNvPr id="3" name="标题 2"/>
          <p:cNvSpPr>
            <a:spLocks noGrp="1"/>
          </p:cNvSpPr>
          <p:nvPr>
            <p:ph type="ctrTitle"/>
          </p:nvPr>
        </p:nvSpPr>
        <p:spPr/>
        <p:txBody>
          <a:bodyPr/>
          <a:lstStyle/>
          <a:p>
            <a:r>
              <a:rPr lang="zh-CN" altLang="en-US" dirty="0"/>
              <a:t>隐式证书的应用</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600200"/>
            <a:ext cx="822960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隐式证书（</a:t>
            </a:r>
            <a:r>
              <a:rPr lang="en-US" altLang="zh-CN" sz="2800" dirty="0">
                <a:latin typeface="Times New Roman" panose="02020603050405020304" pitchFamily="18" charset="0"/>
                <a:cs typeface="Times New Roman" panose="02020603050405020304" pitchFamily="18" charset="0"/>
              </a:rPr>
              <a:t>Implicit Certificate</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公钥证书的一种“变体”；</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典型方案是基于 </a:t>
            </a:r>
            <a:r>
              <a:rPr lang="en-US" altLang="zh-CN" sz="2400" dirty="0">
                <a:latin typeface="Times New Roman" panose="02020603050405020304" pitchFamily="18" charset="0"/>
                <a:cs typeface="Times New Roman" panose="02020603050405020304" pitchFamily="18" charset="0"/>
              </a:rPr>
              <a:t>ECC </a:t>
            </a:r>
            <a:r>
              <a:rPr lang="zh-CN" altLang="en-US" sz="2400" dirty="0">
                <a:latin typeface="Times New Roman" panose="02020603050405020304" pitchFamily="18" charset="0"/>
                <a:cs typeface="Times New Roman" panose="02020603050405020304" pitchFamily="18" charset="0"/>
              </a:rPr>
              <a:t>算法的 </a:t>
            </a:r>
            <a:r>
              <a:rPr lang="en-US" altLang="zh-CN" sz="2400" dirty="0">
                <a:latin typeface="Times New Roman" panose="02020603050405020304" pitchFamily="18" charset="0"/>
                <a:cs typeface="Times New Roman" panose="02020603050405020304" pitchFamily="18" charset="0"/>
              </a:rPr>
              <a:t>ECQV </a:t>
            </a:r>
            <a:r>
              <a:rPr lang="zh-CN" altLang="en-US" sz="2400" dirty="0">
                <a:latin typeface="Times New Roman" panose="02020603050405020304" pitchFamily="18" charset="0"/>
                <a:cs typeface="Times New Roman" panose="02020603050405020304" pitchFamily="18" charset="0"/>
              </a:rPr>
              <a:t>隐式证书方案；</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SEC 4: Elliptic Curve Qu-Vanstone Implicit Certificate Scheme </a:t>
            </a:r>
            <a:endParaRPr lang="en-US" altLang="zh-CN" sz="20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有一定的适用范围</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在</a:t>
            </a:r>
            <a:r>
              <a:rPr lang="zh-CN" altLang="en-US" sz="2000" dirty="0">
                <a:solidFill>
                  <a:srgbClr val="0070C0"/>
                </a:solidFill>
                <a:latin typeface="Times New Roman" panose="02020603050405020304" pitchFamily="18" charset="0"/>
                <a:cs typeface="Times New Roman" panose="02020603050405020304" pitchFamily="18" charset="0"/>
              </a:rPr>
              <a:t>带宽、计算能力、存储资源有限制</a:t>
            </a:r>
            <a:r>
              <a:rPr lang="zh-CN" altLang="en-US" sz="2000" dirty="0">
                <a:latin typeface="Times New Roman" panose="02020603050405020304" pitchFamily="18" charset="0"/>
                <a:cs typeface="Times New Roman" panose="02020603050405020304" pitchFamily="18" charset="0"/>
              </a:rPr>
              <a:t>的环境下，是传统</a:t>
            </a:r>
            <a:r>
              <a:rPr lang="en-US" altLang="zh-CN" sz="2000" dirty="0">
                <a:latin typeface="Times New Roman" panose="02020603050405020304" pitchFamily="18" charset="0"/>
                <a:cs typeface="Times New Roman" panose="02020603050405020304" pitchFamily="18" charset="0"/>
              </a:rPr>
              <a:t>X.509</a:t>
            </a:r>
            <a:r>
              <a:rPr lang="zh-CN" altLang="en-US" sz="2000" dirty="0">
                <a:latin typeface="Times New Roman" panose="02020603050405020304" pitchFamily="18" charset="0"/>
                <a:cs typeface="Times New Roman" panose="02020603050405020304" pitchFamily="18" charset="0"/>
              </a:rPr>
              <a:t>证书的一种高效替代；</a:t>
            </a:r>
            <a:endParaRPr lang="en-US" altLang="zh-CN" sz="2000" dirty="0">
              <a:latin typeface="Times New Roman" panose="02020603050405020304" pitchFamily="18" charset="0"/>
              <a:cs typeface="Times New Roman" panose="02020603050405020304" pitchFamily="18" charset="0"/>
            </a:endParaRPr>
          </a:p>
          <a:p>
            <a:pPr lvl="2">
              <a:lnSpc>
                <a:spcPct val="150000"/>
              </a:lnSpc>
            </a:pPr>
            <a:endParaRPr lang="zh-CN" altLang="en-US" dirty="0"/>
          </a:p>
        </p:txBody>
      </p:sp>
      <p:sp>
        <p:nvSpPr>
          <p:cNvPr id="3" name="标题 2"/>
          <p:cNvSpPr>
            <a:spLocks noGrp="1"/>
          </p:cNvSpPr>
          <p:nvPr>
            <p:ph type="ctrTitle"/>
          </p:nvPr>
        </p:nvSpPr>
        <p:spPr/>
        <p:txBody>
          <a:bodyPr/>
          <a:lstStyle/>
          <a:p>
            <a:r>
              <a:rPr lang="zh-CN" altLang="en-US" dirty="0"/>
              <a:t> 前 言 ：隐式证书是什么？</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75483"/>
            <a:ext cx="8229600" cy="4525963"/>
          </a:xfrm>
        </p:spPr>
        <p:txBody>
          <a:bodyPr/>
          <a:lstStyle/>
          <a:p>
            <a:pPr>
              <a:lnSpc>
                <a:spcPct val="150000"/>
              </a:lnSpc>
            </a:pPr>
            <a:r>
              <a:rPr lang="en-US" altLang="zh-CN" sz="2400" dirty="0"/>
              <a:t>2. </a:t>
            </a:r>
            <a:r>
              <a:rPr lang="zh-CN" altLang="en-US" sz="2400" dirty="0"/>
              <a:t>较少用于加解密</a:t>
            </a:r>
            <a:endParaRPr lang="en-US" altLang="zh-CN" sz="2400" dirty="0"/>
          </a:p>
          <a:p>
            <a:pPr lvl="1">
              <a:lnSpc>
                <a:spcPct val="150000"/>
              </a:lnSpc>
            </a:pPr>
            <a:r>
              <a:rPr lang="zh-CN" altLang="en-US" sz="2000" dirty="0"/>
              <a:t>加解密：第三方需先执行公钥重构计算，再使用公钥加密数据</a:t>
            </a:r>
            <a:endParaRPr lang="en-US" altLang="zh-CN" sz="2000" dirty="0"/>
          </a:p>
          <a:p>
            <a:pPr lvl="2">
              <a:lnSpc>
                <a:spcPct val="150000"/>
              </a:lnSpc>
            </a:pPr>
            <a:r>
              <a:rPr lang="zh-CN" altLang="en-US" sz="1800" dirty="0"/>
              <a:t>有可能是错误的公钥</a:t>
            </a:r>
            <a:r>
              <a:rPr lang="en-US" altLang="zh-CN" sz="1800" dirty="0"/>
              <a:t>/</a:t>
            </a:r>
            <a:r>
              <a:rPr lang="zh-CN" altLang="en-US" sz="1800" dirty="0"/>
              <a:t>证书（隐式证书没有任何完整性和数据起源鉴别的措施），故不在意成功与否</a:t>
            </a:r>
            <a:endParaRPr lang="en-US" altLang="zh-CN" sz="1800" dirty="0"/>
          </a:p>
          <a:p>
            <a:pPr>
              <a:lnSpc>
                <a:spcPct val="150000"/>
              </a:lnSpc>
            </a:pPr>
            <a:r>
              <a:rPr lang="en-US" altLang="zh-CN" sz="2400" dirty="0"/>
              <a:t>3. </a:t>
            </a:r>
            <a:r>
              <a:rPr lang="zh-CN" altLang="en-US" sz="2400" dirty="0"/>
              <a:t>可与其他算法</a:t>
            </a:r>
            <a:r>
              <a:rPr lang="en-US" altLang="zh-CN" sz="2400" dirty="0"/>
              <a:t>/</a:t>
            </a:r>
            <a:r>
              <a:rPr lang="zh-CN" altLang="en-US" sz="2400" dirty="0"/>
              <a:t>协议结合</a:t>
            </a:r>
            <a:endParaRPr lang="en-US" altLang="zh-CN" sz="2400" dirty="0"/>
          </a:p>
          <a:p>
            <a:pPr lvl="1">
              <a:lnSpc>
                <a:spcPct val="150000"/>
              </a:lnSpc>
            </a:pPr>
            <a:r>
              <a:rPr lang="zh-CN" altLang="en-US" sz="2000" dirty="0"/>
              <a:t>密钥协商机制</a:t>
            </a:r>
            <a:endParaRPr lang="en-US" altLang="zh-CN" sz="2000" dirty="0"/>
          </a:p>
          <a:p>
            <a:pPr lvl="2">
              <a:lnSpc>
                <a:spcPct val="150000"/>
              </a:lnSpc>
            </a:pPr>
            <a:r>
              <a:rPr lang="en-US" altLang="zh-CN" sz="1800" dirty="0">
                <a:latin typeface="Times New Roman" panose="02020603050405020304" pitchFamily="18" charset="0"/>
                <a:cs typeface="Times New Roman" panose="02020603050405020304" pitchFamily="18" charset="0"/>
              </a:rPr>
              <a:t>ECMQV_ECQV</a:t>
            </a:r>
            <a:endParaRPr lang="en-US" altLang="zh-CN" sz="1800" dirty="0">
              <a:latin typeface="Times New Roman" panose="02020603050405020304" pitchFamily="18" charset="0"/>
              <a:cs typeface="Times New Roman" panose="02020603050405020304" pitchFamily="18" charset="0"/>
            </a:endParaRPr>
          </a:p>
          <a:p>
            <a:pPr lvl="3">
              <a:lnSpc>
                <a:spcPct val="150000"/>
              </a:lnSpc>
            </a:pPr>
            <a:r>
              <a:rPr lang="en-US" altLang="zh-CN" sz="1400" dirty="0"/>
              <a:t>Matthew Campagna and Douglas </a:t>
            </a:r>
            <a:r>
              <a:rPr lang="en-US" altLang="zh-CN" sz="1400" dirty="0" err="1"/>
              <a:t>Stebila</a:t>
            </a:r>
            <a:r>
              <a:rPr lang="en-US" altLang="zh-CN" sz="1400" dirty="0"/>
              <a:t>, “ECMQV_ECQV Cipher Suites for Transport Layer Security (TLS),” Technology, 2010</a:t>
            </a:r>
            <a:endParaRPr lang="en-US" altLang="zh-CN" sz="1400" dirty="0"/>
          </a:p>
          <a:p>
            <a:pPr lvl="2">
              <a:lnSpc>
                <a:spcPct val="150000"/>
              </a:lnSpc>
            </a:pPr>
            <a:r>
              <a:rPr lang="en-US" altLang="zh-CN" sz="1800" dirty="0">
                <a:latin typeface="Times New Roman" panose="02020603050405020304" pitchFamily="18" charset="0"/>
                <a:cs typeface="Times New Roman" panose="02020603050405020304" pitchFamily="18" charset="0"/>
              </a:rPr>
              <a:t>ECDH_ECQV</a:t>
            </a:r>
            <a:r>
              <a:rPr lang="zh-CN" altLang="en-US" sz="1800" dirty="0">
                <a:latin typeface="Times New Roman" panose="02020603050405020304" pitchFamily="18" charset="0"/>
                <a:cs typeface="Times New Roman" panose="02020603050405020304" pitchFamily="18" charset="0"/>
              </a:rPr>
              <a:t>等</a:t>
            </a:r>
            <a:endParaRPr lang="en-US" altLang="zh-CN" sz="1800" dirty="0">
              <a:latin typeface="Times New Roman" panose="02020603050405020304" pitchFamily="18" charset="0"/>
              <a:cs typeface="Times New Roman" panose="02020603050405020304" pitchFamily="18" charset="0"/>
            </a:endParaRPr>
          </a:p>
          <a:p>
            <a:pPr lvl="3">
              <a:lnSpc>
                <a:spcPct val="150000"/>
              </a:lnSpc>
            </a:pPr>
            <a:r>
              <a:rPr lang="en-US" altLang="zh-CN" sz="1400" dirty="0"/>
              <a:t>Public Key Authentication and Key Agreement in IoT Devices With Minimal Airtime</a:t>
            </a:r>
            <a:endParaRPr lang="en-US" altLang="zh-CN" sz="1400" dirty="0"/>
          </a:p>
        </p:txBody>
      </p:sp>
      <p:sp>
        <p:nvSpPr>
          <p:cNvPr id="3" name="标题 2"/>
          <p:cNvSpPr>
            <a:spLocks noGrp="1"/>
          </p:cNvSpPr>
          <p:nvPr>
            <p:ph type="ctrTitle"/>
          </p:nvPr>
        </p:nvSpPr>
        <p:spPr/>
        <p:txBody>
          <a:bodyPr/>
          <a:lstStyle/>
          <a:p>
            <a:r>
              <a:rPr lang="zh-CN" altLang="en-US" dirty="0"/>
              <a:t>隐式证书的应用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628800"/>
            <a:ext cx="8229600" cy="4525963"/>
          </a:xfrm>
        </p:spPr>
        <p:txBody>
          <a:bodyPr/>
          <a:lstStyle/>
          <a:p>
            <a:r>
              <a:rPr lang="zh-CN" altLang="en-US" sz="2800" dirty="0"/>
              <a:t>车辆广播自己的当前位置信息</a:t>
            </a:r>
            <a:endParaRPr lang="en-US" altLang="zh-CN" sz="2800" dirty="0"/>
          </a:p>
          <a:p>
            <a:pPr lvl="1"/>
            <a:r>
              <a:rPr lang="zh-CN" altLang="en-US" sz="2400" dirty="0"/>
              <a:t>自动驾驶、实时路况</a:t>
            </a:r>
            <a:endParaRPr lang="en-US" altLang="zh-CN" sz="2400" dirty="0"/>
          </a:p>
          <a:p>
            <a:pPr lvl="1"/>
            <a:endParaRPr lang="en-US" altLang="zh-CN" sz="2400" dirty="0"/>
          </a:p>
          <a:p>
            <a:r>
              <a:rPr lang="zh-CN" altLang="en-US" sz="2800" dirty="0"/>
              <a:t>消息来自于合法的车辆</a:t>
            </a:r>
            <a:endParaRPr lang="en-US" altLang="zh-CN" sz="2800" dirty="0"/>
          </a:p>
          <a:p>
            <a:pPr lvl="1"/>
            <a:r>
              <a:rPr lang="zh-CN" altLang="en-US" sz="2400" dirty="0"/>
              <a:t>否则，虚假消息、伪造车辆拥堵</a:t>
            </a:r>
            <a:endParaRPr lang="en-US" altLang="zh-CN" sz="2400" dirty="0"/>
          </a:p>
          <a:p>
            <a:pPr lvl="1"/>
            <a:endParaRPr lang="en-US" altLang="zh-CN" sz="2400" dirty="0">
              <a:latin typeface="Times New Roman" panose="02020603050405020304" pitchFamily="18" charset="0"/>
              <a:cs typeface="Times New Roman" panose="02020603050405020304" pitchFamily="18" charset="0"/>
            </a:endParaRPr>
          </a:p>
          <a:p>
            <a:r>
              <a:rPr lang="zh-CN" altLang="en-US" sz="2800" dirty="0">
                <a:latin typeface="Times New Roman" panose="02020603050405020304" pitchFamily="18" charset="0"/>
                <a:cs typeface="Times New Roman" panose="02020603050405020304" pitchFamily="18" charset="0"/>
              </a:rPr>
              <a:t>高速、频繁</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高速移动的汽车</a:t>
            </a:r>
            <a:endParaRPr lang="en-US" altLang="zh-CN" sz="2800" dirty="0">
              <a:latin typeface="Times New Roman" panose="02020603050405020304" pitchFamily="18" charset="0"/>
              <a:cs typeface="Times New Roman" panose="02020603050405020304" pitchFamily="18" charset="0"/>
            </a:endParaRPr>
          </a:p>
          <a:p>
            <a:pPr lvl="1"/>
            <a:r>
              <a:rPr lang="zh-CN" altLang="en-US" sz="2400" dirty="0">
                <a:latin typeface="Times New Roman" panose="02020603050405020304" pitchFamily="18" charset="0"/>
                <a:cs typeface="Times New Roman" panose="02020603050405020304" pitchFamily="18" charset="0"/>
              </a:rPr>
              <a:t>定期不断地广播安全消息</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如，</a:t>
            </a:r>
            <a:r>
              <a:rPr lang="en-US" altLang="zh-CN" sz="2400" dirty="0">
                <a:latin typeface="Times New Roman" panose="02020603050405020304" pitchFamily="18" charset="0"/>
                <a:cs typeface="Times New Roman" panose="02020603050405020304" pitchFamily="18" charset="0"/>
              </a:rPr>
              <a:t>IEEE1609.2</a:t>
            </a:r>
            <a:r>
              <a:rPr lang="zh-CN" altLang="en-US" sz="2400" dirty="0">
                <a:latin typeface="Times New Roman" panose="02020603050405020304" pitchFamily="18" charset="0"/>
                <a:cs typeface="Times New Roman" panose="02020603050405020304" pitchFamily="18" charset="0"/>
              </a:rPr>
              <a:t>格式</a:t>
            </a:r>
            <a:endParaRPr lang="en-US" altLang="zh-CN" sz="2400" dirty="0">
              <a:latin typeface="Times New Roman" panose="02020603050405020304" pitchFamily="18" charset="0"/>
              <a:cs typeface="Times New Roman" panose="02020603050405020304" pitchFamily="18" charset="0"/>
            </a:endParaRPr>
          </a:p>
          <a:p>
            <a:pPr lvl="1"/>
            <a:r>
              <a:rPr lang="zh-CN" altLang="en-US" sz="2400" dirty="0">
                <a:latin typeface="Times New Roman" panose="02020603050405020304" pitchFamily="18" charset="0"/>
                <a:cs typeface="Times New Roman" panose="02020603050405020304" pitchFamily="18" charset="0"/>
              </a:rPr>
              <a:t>数字签名</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车辆的数字证书</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最基本的</a:t>
            </a:r>
            <a:r>
              <a:rPr lang="en-US" altLang="zh-CN" dirty="0">
                <a:latin typeface="Times New Roman" panose="02020603050405020304" pitchFamily="18" charset="0"/>
                <a:cs typeface="Times New Roman" panose="02020603050405020304" pitchFamily="18" charset="0"/>
              </a:rPr>
              <a:t>V2X</a:t>
            </a:r>
            <a:r>
              <a:rPr lang="zh-CN" altLang="en-US" dirty="0">
                <a:latin typeface="Times New Roman" panose="02020603050405020304" pitchFamily="18" charset="0"/>
                <a:cs typeface="Times New Roman" panose="02020603050405020304" pitchFamily="18" charset="0"/>
              </a:rPr>
              <a:t>通信</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4380" y="1268760"/>
            <a:ext cx="82296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V2X : Vehicle-to-Everything</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主要包括</a:t>
            </a:r>
            <a:r>
              <a:rPr lang="en-US" altLang="zh-CN" sz="2400" dirty="0">
                <a:latin typeface="Times New Roman" panose="02020603050405020304" pitchFamily="18" charset="0"/>
                <a:cs typeface="Times New Roman" panose="02020603050405020304" pitchFamily="18" charset="0"/>
              </a:rPr>
              <a:t>V2V</a:t>
            </a:r>
            <a:r>
              <a:rPr lang="zh-CN" altLang="en-US" sz="2400" dirty="0">
                <a:latin typeface="Times New Roman" panose="02020603050405020304" pitchFamily="18" charset="0"/>
                <a:cs typeface="Times New Roman" panose="02020603050405020304" pitchFamily="18" charset="0"/>
              </a:rPr>
              <a:t>（车车）、</a:t>
            </a:r>
            <a:r>
              <a:rPr lang="en-US" altLang="zh-CN" sz="2400" dirty="0">
                <a:latin typeface="Times New Roman" panose="02020603050405020304" pitchFamily="18" charset="0"/>
                <a:cs typeface="Times New Roman" panose="02020603050405020304" pitchFamily="18" charset="0"/>
              </a:rPr>
              <a:t>V2I</a:t>
            </a:r>
            <a:r>
              <a:rPr lang="zh-CN" altLang="en-US" sz="2400" dirty="0">
                <a:latin typeface="Times New Roman" panose="02020603050405020304" pitchFamily="18" charset="0"/>
                <a:cs typeface="Times New Roman" panose="02020603050405020304" pitchFamily="18" charset="0"/>
              </a:rPr>
              <a:t>（车路）、</a:t>
            </a:r>
            <a:r>
              <a:rPr lang="en-US" altLang="zh-CN" sz="2400" dirty="0">
                <a:latin typeface="Times New Roman" panose="02020603050405020304" pitchFamily="18" charset="0"/>
                <a:cs typeface="Times New Roman" panose="02020603050405020304" pitchFamily="18" charset="0"/>
              </a:rPr>
              <a:t>V2N</a:t>
            </a:r>
            <a:r>
              <a:rPr lang="zh-CN" altLang="en-US" sz="2400" dirty="0">
                <a:latin typeface="Times New Roman" panose="02020603050405020304" pitchFamily="18" charset="0"/>
                <a:cs typeface="Times New Roman" panose="02020603050405020304" pitchFamily="18" charset="0"/>
              </a:rPr>
              <a:t>（车网）和 </a:t>
            </a:r>
            <a:r>
              <a:rPr lang="en-US" altLang="zh-CN" sz="2400" dirty="0">
                <a:latin typeface="Times New Roman" panose="02020603050405020304" pitchFamily="18" charset="0"/>
                <a:cs typeface="Times New Roman" panose="02020603050405020304" pitchFamily="18" charset="0"/>
              </a:rPr>
              <a:t>V2P</a:t>
            </a:r>
            <a:r>
              <a:rPr lang="zh-CN" altLang="en-US" sz="2400" dirty="0">
                <a:latin typeface="Times New Roman" panose="02020603050405020304" pitchFamily="18" charset="0"/>
                <a:cs typeface="Times New Roman" panose="02020603050405020304" pitchFamily="18" charset="0"/>
              </a:rPr>
              <a:t>（车人）</a:t>
            </a:r>
            <a:endParaRPr lang="en-US" altLang="zh-CN" sz="2400" dirty="0">
              <a:latin typeface="Times New Roman" panose="02020603050405020304" pitchFamily="18" charset="0"/>
              <a:cs typeface="Times New Roman" panose="02020603050405020304" pitchFamily="18" charset="0"/>
            </a:endParaRPr>
          </a:p>
          <a:p>
            <a:pPr lvl="1">
              <a:lnSpc>
                <a:spcPct val="150000"/>
              </a:lnSpc>
            </a:pPr>
            <a:endParaRPr lang="en-US" altLang="zh-CN" dirty="0"/>
          </a:p>
        </p:txBody>
      </p:sp>
      <p:sp>
        <p:nvSpPr>
          <p:cNvPr id="3" name="标题 2"/>
          <p:cNvSpPr>
            <a:spLocks noGrp="1"/>
          </p:cNvSpPr>
          <p:nvPr>
            <p:ph type="ctrTitle"/>
          </p:nvPr>
        </p:nvSpPr>
        <p:spPr>
          <a:xfrm>
            <a:off x="611560" y="357807"/>
            <a:ext cx="8075240" cy="792089"/>
          </a:xfrm>
        </p:spPr>
        <p:txBody>
          <a:bodyPr/>
          <a:lstStyle/>
          <a:p>
            <a:r>
              <a:rPr lang="zh-CN" altLang="en-US" dirty="0">
                <a:latin typeface="Times New Roman" panose="02020603050405020304" pitchFamily="18" charset="0"/>
                <a:cs typeface="Times New Roman" panose="02020603050405020304" pitchFamily="18" charset="0"/>
              </a:rPr>
              <a:t>隐式证书典型应用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车联网</a:t>
            </a:r>
            <a:r>
              <a:rPr lang="en-US" altLang="zh-CN" dirty="0">
                <a:latin typeface="Times New Roman" panose="02020603050405020304" pitchFamily="18" charset="0"/>
                <a:cs typeface="Times New Roman" panose="02020603050405020304" pitchFamily="18" charset="0"/>
              </a:rPr>
              <a:t>V2X</a:t>
            </a:r>
            <a:r>
              <a:rPr lang="zh-CN" altLang="en-US" dirty="0">
                <a:latin typeface="Times New Roman" panose="02020603050405020304" pitchFamily="18" charset="0"/>
                <a:cs typeface="Times New Roman" panose="02020603050405020304" pitchFamily="18" charset="0"/>
              </a:rPr>
              <a:t>通信</a:t>
            </a:r>
            <a:endParaRPr lang="zh-CN" altLang="en-US" dirty="0">
              <a:latin typeface="Times New Roman" panose="02020603050405020304" pitchFamily="18" charset="0"/>
              <a:cs typeface="Times New Roman" panose="02020603050405020304" pitchFamily="18" charset="0"/>
            </a:endParaRPr>
          </a:p>
        </p:txBody>
      </p:sp>
      <p:pic>
        <p:nvPicPr>
          <p:cNvPr id="5124" name="Picture 4" descr="previe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0650" y="3274311"/>
            <a:ext cx="6362700" cy="3552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4380" y="1556792"/>
            <a:ext cx="82296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V2X : Vehicle-to-Everything</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V2V</a:t>
            </a:r>
            <a:r>
              <a:rPr lang="zh-CN" altLang="en-US" sz="2400" dirty="0">
                <a:latin typeface="Times New Roman" panose="02020603050405020304" pitchFamily="18" charset="0"/>
                <a:cs typeface="Times New Roman" panose="02020603050405020304" pitchFamily="18" charset="0"/>
              </a:rPr>
              <a:t>（车车）：车辆间传递速度，距离等信息；</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V2I</a:t>
            </a:r>
            <a:r>
              <a:rPr lang="zh-CN" altLang="en-US" sz="2400" dirty="0">
                <a:latin typeface="Times New Roman" panose="02020603050405020304" pitchFamily="18" charset="0"/>
                <a:cs typeface="Times New Roman" panose="02020603050405020304" pitchFamily="18" charset="0"/>
              </a:rPr>
              <a:t>（车路）：车辆与路边设备如红绿灯等路边设备的的通信；</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V2N</a:t>
            </a:r>
            <a:r>
              <a:rPr lang="zh-CN" altLang="en-US" sz="2400" dirty="0">
                <a:latin typeface="Times New Roman" panose="02020603050405020304" pitchFamily="18" charset="0"/>
                <a:cs typeface="Times New Roman" panose="02020603050405020304" pitchFamily="18" charset="0"/>
              </a:rPr>
              <a:t>（车网）：车辆与网络或云服务等的通信</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V2P</a:t>
            </a:r>
            <a:r>
              <a:rPr lang="zh-CN" altLang="en-US" sz="2400" dirty="0">
                <a:latin typeface="Times New Roman" panose="02020603050405020304" pitchFamily="18" charset="0"/>
                <a:cs typeface="Times New Roman" panose="02020603050405020304" pitchFamily="18" charset="0"/>
              </a:rPr>
              <a:t>（车人）：车辆与行人的通信，可通过行人身上的</a:t>
            </a:r>
            <a:r>
              <a:rPr lang="zh-CN" altLang="zh-CN" sz="2400" dirty="0"/>
              <a:t>可穿戴设备、手机、电脑等方式</a:t>
            </a:r>
            <a:r>
              <a:rPr lang="zh-CN" altLang="en-US" sz="2400" dirty="0"/>
              <a:t>，也有的称为</a:t>
            </a:r>
            <a:r>
              <a:rPr lang="en-US" altLang="zh-CN" sz="2400" dirty="0">
                <a:latin typeface="Times New Roman" panose="02020603050405020304" pitchFamily="18" charset="0"/>
                <a:cs typeface="Times New Roman" panose="02020603050405020304" pitchFamily="18" charset="0"/>
              </a:rPr>
              <a:t>V2D</a:t>
            </a:r>
            <a:endParaRPr lang="en-US" altLang="zh-CN" sz="2400" dirty="0">
              <a:solidFill>
                <a:srgbClr val="006BB7"/>
              </a:solidFill>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a:xfrm>
            <a:off x="611560" y="357807"/>
            <a:ext cx="8075240" cy="792089"/>
          </a:xfrm>
        </p:spPr>
        <p:txBody>
          <a:bodyPr/>
          <a:lstStyle/>
          <a:p>
            <a:r>
              <a:rPr lang="zh-CN" altLang="en-US" dirty="0">
                <a:latin typeface="Times New Roman" panose="02020603050405020304" pitchFamily="18" charset="0"/>
                <a:cs typeface="Times New Roman" panose="02020603050405020304" pitchFamily="18" charset="0"/>
              </a:rPr>
              <a:t>隐式证书典型应用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车联网</a:t>
            </a:r>
            <a:r>
              <a:rPr lang="en-US" altLang="zh-CN" dirty="0">
                <a:latin typeface="Times New Roman" panose="02020603050405020304" pitchFamily="18" charset="0"/>
                <a:cs typeface="Times New Roman" panose="02020603050405020304" pitchFamily="18" charset="0"/>
              </a:rPr>
              <a:t>V2X</a:t>
            </a:r>
            <a:r>
              <a:rPr lang="zh-CN" altLang="en-US" dirty="0">
                <a:latin typeface="Times New Roman" panose="02020603050405020304" pitchFamily="18" charset="0"/>
                <a:cs typeface="Times New Roman" panose="02020603050405020304" pitchFamily="18" charset="0"/>
              </a:rPr>
              <a:t>通信</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0872" y="1484784"/>
            <a:ext cx="8229600" cy="4525963"/>
          </a:xfrm>
        </p:spPr>
        <p:txBody>
          <a:bodyPr/>
          <a:lstStyle/>
          <a:p>
            <a:pPr>
              <a:lnSpc>
                <a:spcPct val="150000"/>
              </a:lnSpc>
            </a:pPr>
            <a:r>
              <a:rPr lang="zh-CN" altLang="en-US" sz="2800" dirty="0"/>
              <a:t>两种通信技术路线</a:t>
            </a:r>
            <a:endParaRPr lang="en-US" altLang="zh-CN" sz="2800" dirty="0"/>
          </a:p>
          <a:p>
            <a:pPr lvl="1">
              <a:lnSpc>
                <a:spcPct val="150000"/>
              </a:lnSpc>
            </a:pPr>
            <a:r>
              <a:rPr lang="en-US" altLang="zh-CN" sz="2400" dirty="0">
                <a:latin typeface="Times New Roman" panose="02020603050405020304" pitchFamily="18" charset="0"/>
                <a:cs typeface="Times New Roman" panose="02020603050405020304" pitchFamily="18" charset="0"/>
              </a:rPr>
              <a:t>Dedicated Short Range Communication: </a:t>
            </a:r>
            <a:r>
              <a:rPr lang="zh-CN" altLang="en-US" sz="2400" dirty="0">
                <a:latin typeface="Times New Roman" panose="02020603050405020304" pitchFamily="18" charset="0"/>
                <a:cs typeface="Times New Roman" panose="02020603050405020304" pitchFamily="18" charset="0"/>
              </a:rPr>
              <a:t>专用短程通信</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Cellular-V2X</a:t>
            </a:r>
            <a:r>
              <a:rPr lang="zh-CN" altLang="en-US" sz="2400" dirty="0">
                <a:latin typeface="Times New Roman" panose="02020603050405020304" pitchFamily="18" charset="0"/>
                <a:cs typeface="Times New Roman" panose="02020603050405020304" pitchFamily="18" charset="0"/>
              </a:rPr>
              <a:t>技术</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蜂窝车联网技术</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800" dirty="0">
                <a:latin typeface="Times New Roman" panose="02020603050405020304" pitchFamily="18" charset="0"/>
                <a:cs typeface="Times New Roman" panose="02020603050405020304" pitchFamily="18" charset="0"/>
              </a:rPr>
              <a:t>技术要求</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主要针对</a:t>
            </a:r>
            <a:r>
              <a:rPr lang="en-US" altLang="zh-CN" sz="2400" dirty="0">
                <a:latin typeface="Times New Roman" panose="02020603050405020304" pitchFamily="18" charset="0"/>
                <a:cs typeface="Times New Roman" panose="02020603050405020304" pitchFamily="18" charset="0"/>
              </a:rPr>
              <a:t>V2V/V2I </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高速、频繁、隐私</a:t>
            </a: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a:xfrm>
            <a:off x="611560" y="357807"/>
            <a:ext cx="8075240" cy="792089"/>
          </a:xfrm>
        </p:spPr>
        <p:txBody>
          <a:bodyPr/>
          <a:lstStyle/>
          <a:p>
            <a:r>
              <a:rPr lang="zh-CN" altLang="en-US" dirty="0">
                <a:latin typeface="Times New Roman" panose="02020603050405020304" pitchFamily="18" charset="0"/>
                <a:cs typeface="Times New Roman" panose="02020603050405020304" pitchFamily="18" charset="0"/>
              </a:rPr>
              <a:t>隐式证书典型应用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车联网</a:t>
            </a:r>
            <a:r>
              <a:rPr lang="en-US" altLang="zh-CN" dirty="0">
                <a:latin typeface="Times New Roman" panose="02020603050405020304" pitchFamily="18" charset="0"/>
                <a:cs typeface="Times New Roman" panose="02020603050405020304" pitchFamily="18" charset="0"/>
              </a:rPr>
              <a:t>V2X</a:t>
            </a:r>
            <a:r>
              <a:rPr lang="zh-CN" altLang="en-US" dirty="0">
                <a:latin typeface="Times New Roman" panose="02020603050405020304" pitchFamily="18" charset="0"/>
                <a:cs typeface="Times New Roman" panose="02020603050405020304" pitchFamily="18" charset="0"/>
              </a:rPr>
              <a:t>通信</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12776"/>
            <a:ext cx="8229600" cy="4525963"/>
          </a:xfrm>
        </p:spPr>
        <p:txBody>
          <a:bodyPr/>
          <a:lstStyle/>
          <a:p>
            <a:pPr>
              <a:lnSpc>
                <a:spcPts val="3200"/>
              </a:lnSpc>
            </a:pPr>
            <a:r>
              <a:rPr lang="zh-CN" altLang="en-US" sz="2400" b="1" dirty="0">
                <a:latin typeface="Times New Roman" panose="02020603050405020304" pitchFamily="18" charset="0"/>
                <a:cs typeface="Times New Roman" panose="02020603050405020304" pitchFamily="18" charset="0"/>
              </a:rPr>
              <a:t>匿名</a:t>
            </a:r>
            <a:endParaRPr lang="en-US" altLang="zh-CN" sz="2400" b="1" dirty="0">
              <a:latin typeface="Times New Roman" panose="02020603050405020304" pitchFamily="18" charset="0"/>
              <a:cs typeface="Times New Roman" panose="02020603050405020304" pitchFamily="18" charset="0"/>
            </a:endParaRPr>
          </a:p>
          <a:p>
            <a:pPr lvl="1">
              <a:lnSpc>
                <a:spcPts val="3200"/>
              </a:lnSpc>
            </a:pPr>
            <a:r>
              <a:rPr lang="zh-CN" altLang="en-US" sz="2000" dirty="0">
                <a:latin typeface="Times New Roman" panose="02020603050405020304" pitchFamily="18" charset="0"/>
                <a:cs typeface="Times New Roman" panose="02020603050405020304" pitchFamily="18" charset="0"/>
              </a:rPr>
              <a:t>数字证书上的身份标识，与真实身份无关</a:t>
            </a:r>
            <a:endParaRPr lang="en-US" altLang="zh-CN" sz="2000" dirty="0">
              <a:latin typeface="Times New Roman" panose="02020603050405020304" pitchFamily="18" charset="0"/>
              <a:cs typeface="Times New Roman" panose="02020603050405020304" pitchFamily="18" charset="0"/>
            </a:endParaRPr>
          </a:p>
          <a:p>
            <a:pPr lvl="2">
              <a:lnSpc>
                <a:spcPts val="3200"/>
              </a:lnSpc>
            </a:pPr>
            <a:r>
              <a:rPr lang="zh-CN" altLang="en-US" sz="1800" dirty="0">
                <a:latin typeface="Times New Roman" panose="02020603050405020304" pitchFamily="18" charset="0"/>
                <a:cs typeface="Times New Roman" panose="02020603050405020304" pitchFamily="18" charset="0"/>
              </a:rPr>
              <a:t>车牌、车主等等</a:t>
            </a:r>
            <a:endParaRPr lang="en-US" altLang="zh-CN" sz="1800" dirty="0">
              <a:latin typeface="Times New Roman" panose="02020603050405020304" pitchFamily="18" charset="0"/>
              <a:cs typeface="Times New Roman" panose="02020603050405020304" pitchFamily="18" charset="0"/>
            </a:endParaRPr>
          </a:p>
          <a:p>
            <a:pPr lvl="1">
              <a:lnSpc>
                <a:spcPts val="3200"/>
              </a:lnSpc>
            </a:pPr>
            <a:r>
              <a:rPr lang="zh-CN" altLang="en-US" sz="2000" dirty="0">
                <a:latin typeface="Times New Roman" panose="02020603050405020304" pitchFamily="18" charset="0"/>
                <a:cs typeface="Times New Roman" panose="02020603050405020304" pitchFamily="18" charset="0"/>
              </a:rPr>
              <a:t>广播通信</a:t>
            </a:r>
            <a:endParaRPr lang="en-US" altLang="zh-CN" sz="2000" dirty="0">
              <a:latin typeface="Times New Roman" panose="02020603050405020304" pitchFamily="18" charset="0"/>
              <a:cs typeface="Times New Roman" panose="02020603050405020304" pitchFamily="18" charset="0"/>
            </a:endParaRPr>
          </a:p>
          <a:p>
            <a:pPr>
              <a:lnSpc>
                <a:spcPts val="3200"/>
              </a:lnSpc>
            </a:pPr>
            <a:r>
              <a:rPr lang="zh-CN" altLang="en-US" sz="2400" b="1" dirty="0">
                <a:latin typeface="Times New Roman" panose="02020603050405020304" pitchFamily="18" charset="0"/>
                <a:cs typeface="Times New Roman" panose="02020603050405020304" pitchFamily="18" charset="0"/>
              </a:rPr>
              <a:t>不可关联</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Unlinkability</a:t>
            </a:r>
            <a:endParaRPr lang="en-US" altLang="zh-CN" sz="2400" b="1" dirty="0">
              <a:latin typeface="Times New Roman" panose="02020603050405020304" pitchFamily="18" charset="0"/>
              <a:cs typeface="Times New Roman" panose="02020603050405020304" pitchFamily="18" charset="0"/>
            </a:endParaRPr>
          </a:p>
          <a:p>
            <a:pPr lvl="1">
              <a:lnSpc>
                <a:spcPts val="3200"/>
              </a:lnSpc>
            </a:pPr>
            <a:r>
              <a:rPr lang="zh-CN" altLang="en-US" sz="2000" dirty="0">
                <a:latin typeface="Times New Roman" panose="02020603050405020304" pitchFamily="18" charset="0"/>
                <a:cs typeface="Times New Roman" panose="02020603050405020304" pitchFamily="18" charset="0"/>
              </a:rPr>
              <a:t>若直接使用同一张匿名证书   </a:t>
            </a:r>
            <a:r>
              <a:rPr lang="zh-CN" altLang="en-US" sz="2000" dirty="0">
                <a:latin typeface="Cambria Math" panose="020405030504060302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可以关联轨迹</a:t>
            </a:r>
            <a:endParaRPr lang="en-US" altLang="zh-CN" sz="2000" dirty="0">
              <a:latin typeface="Times New Roman" panose="02020603050405020304" pitchFamily="18" charset="0"/>
              <a:cs typeface="Times New Roman" panose="02020603050405020304" pitchFamily="18" charset="0"/>
            </a:endParaRPr>
          </a:p>
          <a:p>
            <a:pPr lvl="1">
              <a:lnSpc>
                <a:spcPts val="3200"/>
              </a:lnSpc>
            </a:pPr>
            <a:r>
              <a:rPr lang="zh-CN" altLang="en-US" sz="2000" dirty="0">
                <a:latin typeface="Times New Roman" panose="02020603050405020304" pitchFamily="18" charset="0"/>
                <a:cs typeface="Times New Roman" panose="02020603050405020304" pitchFamily="18" charset="0"/>
              </a:rPr>
              <a:t>每一车辆拥有多张假名证书，随时切换使用</a:t>
            </a:r>
            <a:endParaRPr lang="en-US" altLang="zh-CN" sz="2000" dirty="0">
              <a:latin typeface="Times New Roman" panose="02020603050405020304" pitchFamily="18" charset="0"/>
              <a:cs typeface="Times New Roman" panose="02020603050405020304" pitchFamily="18" charset="0"/>
            </a:endParaRPr>
          </a:p>
          <a:p>
            <a:pPr lvl="2">
              <a:lnSpc>
                <a:spcPts val="3200"/>
              </a:lnSpc>
            </a:pPr>
            <a:r>
              <a:rPr lang="zh-CN" altLang="en-US" sz="1800" dirty="0">
                <a:latin typeface="Times New Roman" panose="02020603050405020304" pitchFamily="18" charset="0"/>
                <a:cs typeface="Times New Roman" panose="02020603050405020304" pitchFamily="18" charset="0"/>
              </a:rPr>
              <a:t>几分钟</a:t>
            </a:r>
            <a:endParaRPr lang="en-US" altLang="zh-CN" sz="1800" dirty="0">
              <a:latin typeface="Times New Roman" panose="02020603050405020304" pitchFamily="18" charset="0"/>
              <a:cs typeface="Times New Roman" panose="02020603050405020304" pitchFamily="18" charset="0"/>
            </a:endParaRPr>
          </a:p>
          <a:p>
            <a:pPr lvl="2">
              <a:lnSpc>
                <a:spcPts val="3200"/>
              </a:lnSpc>
            </a:pPr>
            <a:r>
              <a:rPr lang="zh-CN" altLang="en-US" sz="1800" dirty="0">
                <a:latin typeface="Times New Roman" panose="02020603050405020304" pitchFamily="18" charset="0"/>
                <a:cs typeface="Times New Roman" panose="02020603050405020304" pitchFamily="18" charset="0"/>
              </a:rPr>
              <a:t>切断多张假名证书之间的关联关系</a:t>
            </a:r>
            <a:endParaRPr lang="en-US" altLang="zh-CN" sz="1800" dirty="0">
              <a:latin typeface="Times New Roman" panose="02020603050405020304" pitchFamily="18" charset="0"/>
              <a:cs typeface="Times New Roman" panose="02020603050405020304" pitchFamily="18" charset="0"/>
            </a:endParaRPr>
          </a:p>
          <a:p>
            <a:pPr>
              <a:lnSpc>
                <a:spcPts val="3200"/>
              </a:lnSpc>
            </a:pPr>
            <a:r>
              <a:rPr lang="zh-CN" altLang="en-US" sz="2400" b="1" dirty="0">
                <a:latin typeface="Times New Roman" panose="02020603050405020304" pitchFamily="18" charset="0"/>
                <a:cs typeface="Times New Roman" panose="02020603050405020304" pitchFamily="18" charset="0"/>
              </a:rPr>
              <a:t>可监管（或者说，</a:t>
            </a:r>
            <a:r>
              <a:rPr lang="en-US" altLang="zh-CN"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Unlinkability</a:t>
            </a:r>
            <a:r>
              <a:rPr lang="en-US" altLang="zh-CN" sz="2400" dirty="0">
                <a:latin typeface="Times New Roman" panose="02020603050405020304" pitchFamily="18" charset="0"/>
                <a:cs typeface="Times New Roman" panose="02020603050405020304" pitchFamily="18" charset="0"/>
              </a:rPr>
              <a:t> =&gt; </a:t>
            </a:r>
            <a:r>
              <a:rPr lang="en-US" altLang="zh-CN" sz="2400" dirty="0" err="1">
                <a:latin typeface="Times New Roman" panose="02020603050405020304" pitchFamily="18" charset="0"/>
                <a:cs typeface="Times New Roman" panose="02020603050405020304" pitchFamily="18" charset="0"/>
              </a:rPr>
              <a:t>Linkability</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pPr lvl="1">
              <a:lnSpc>
                <a:spcPts val="3200"/>
              </a:lnSpc>
            </a:pPr>
            <a:r>
              <a:rPr lang="zh-CN" altLang="en-US" sz="2000" dirty="0">
                <a:latin typeface="Times New Roman" panose="02020603050405020304" pitchFamily="18" charset="0"/>
                <a:cs typeface="Times New Roman" panose="02020603050405020304" pitchFamily="18" charset="0"/>
              </a:rPr>
              <a:t>特定条件的匿名解除和假名关联</a:t>
            </a:r>
            <a:endParaRPr lang="zh-CN" altLang="en-US" sz="20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t>隐私要求</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166018"/>
            <a:ext cx="82296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IEEE 1609.2-2016</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IEEE Standard for Wireless Access in Vehicular Environments-Security Services for Applications and Management Messages</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该标准定义了车联网中车辆设备进行无线通信时使用的安全消息格式和证书格式，以及证书链构建与验证、及</a:t>
            </a:r>
            <a:r>
              <a:rPr lang="en-US" altLang="zh-CN" sz="2400" dirty="0">
                <a:latin typeface="Times New Roman" panose="02020603050405020304" pitchFamily="18" charset="0"/>
                <a:cs typeface="Times New Roman" panose="02020603050405020304" pitchFamily="18" charset="0"/>
              </a:rPr>
              <a:t>CRL</a:t>
            </a:r>
            <a:r>
              <a:rPr lang="zh-CN" altLang="en-US" sz="2400" dirty="0">
                <a:latin typeface="Times New Roman" panose="02020603050405020304" pitchFamily="18" charset="0"/>
                <a:cs typeface="Times New Roman" panose="02020603050405020304" pitchFamily="18" charset="0"/>
              </a:rPr>
              <a:t>等的生成与处理机制等</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基于</a:t>
            </a:r>
            <a:r>
              <a:rPr lang="en-US" altLang="zh-CN" sz="2400" dirty="0">
                <a:latin typeface="Times New Roman" panose="02020603050405020304" pitchFamily="18" charset="0"/>
                <a:cs typeface="Times New Roman" panose="02020603050405020304" pitchFamily="18" charset="0"/>
              </a:rPr>
              <a:t>DSRC</a:t>
            </a:r>
            <a:r>
              <a:rPr lang="zh-CN" altLang="en-US" sz="2400" dirty="0">
                <a:latin typeface="Times New Roman" panose="02020603050405020304" pitchFamily="18" charset="0"/>
                <a:cs typeface="Times New Roman" panose="02020603050405020304" pitchFamily="18" charset="0"/>
              </a:rPr>
              <a:t>技术</a:t>
            </a: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a:xfrm>
            <a:off x="611560" y="357807"/>
            <a:ext cx="8075240" cy="792089"/>
          </a:xfrm>
        </p:spPr>
        <p:txBody>
          <a:bodyPr/>
          <a:lstStyle/>
          <a:p>
            <a:r>
              <a:rPr lang="zh-CN" altLang="en-US" dirty="0">
                <a:latin typeface="Times New Roman" panose="02020603050405020304" pitchFamily="18" charset="0"/>
                <a:cs typeface="Times New Roman" panose="02020603050405020304" pitchFamily="18" charset="0"/>
              </a:rPr>
              <a:t>隐式证书典型应用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车联网</a:t>
            </a:r>
            <a:r>
              <a:rPr lang="en-US" altLang="zh-CN" dirty="0">
                <a:latin typeface="Times New Roman" panose="02020603050405020304" pitchFamily="18" charset="0"/>
                <a:cs typeface="Times New Roman" panose="02020603050405020304" pitchFamily="18" charset="0"/>
              </a:rPr>
              <a:t>V2X</a:t>
            </a:r>
            <a:r>
              <a:rPr lang="zh-CN" altLang="en-US" dirty="0">
                <a:latin typeface="Times New Roman" panose="02020603050405020304" pitchFamily="18" charset="0"/>
                <a:cs typeface="Times New Roman" panose="02020603050405020304" pitchFamily="18" charset="0"/>
              </a:rPr>
              <a:t>通信</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4380" y="1268760"/>
            <a:ext cx="82296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SCMS</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Security Credential Management System for V2V communications</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旨在为</a:t>
            </a:r>
            <a:r>
              <a:rPr lang="en-US" altLang="zh-CN" sz="2400" dirty="0">
                <a:latin typeface="Times New Roman" panose="02020603050405020304" pitchFamily="18" charset="0"/>
                <a:cs typeface="Times New Roman" panose="02020603050405020304" pitchFamily="18" charset="0"/>
              </a:rPr>
              <a:t>V2V</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V2I</a:t>
            </a:r>
            <a:r>
              <a:rPr lang="zh-CN" altLang="en-US" sz="2400" dirty="0">
                <a:latin typeface="Times New Roman" panose="02020603050405020304" pitchFamily="18" charset="0"/>
                <a:cs typeface="Times New Roman" panose="02020603050405020304" pitchFamily="18" charset="0"/>
              </a:rPr>
              <a:t>通信提供安全解决方案；</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提供了</a:t>
            </a:r>
            <a:r>
              <a:rPr lang="zh-CN" altLang="en-US" sz="2400" dirty="0">
                <a:solidFill>
                  <a:srgbClr val="006BB7"/>
                </a:solidFill>
                <a:latin typeface="Times New Roman" panose="02020603050405020304" pitchFamily="18" charset="0"/>
                <a:cs typeface="Times New Roman" panose="02020603050405020304" pitchFamily="18" charset="0"/>
              </a:rPr>
              <a:t>隐私</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006BB7"/>
                </a:solidFill>
                <a:latin typeface="Times New Roman" panose="02020603050405020304" pitchFamily="18" charset="0"/>
                <a:cs typeface="Times New Roman" panose="02020603050405020304" pitchFamily="18" charset="0"/>
              </a:rPr>
              <a:t>安全、效率</a:t>
            </a:r>
            <a:r>
              <a:rPr lang="zh-CN" altLang="en-US" sz="2400" dirty="0">
                <a:latin typeface="Times New Roman" panose="02020603050405020304" pitchFamily="18" charset="0"/>
                <a:cs typeface="Times New Roman" panose="02020603050405020304" pitchFamily="18" charset="0"/>
              </a:rPr>
              <a:t>之间的平衡（隐私为主）；</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SCMS</a:t>
            </a:r>
            <a:r>
              <a:rPr lang="zh-CN" altLang="en-US" sz="2400" dirty="0">
                <a:latin typeface="Times New Roman" panose="02020603050405020304" pitchFamily="18" charset="0"/>
                <a:cs typeface="Times New Roman" panose="02020603050405020304" pitchFamily="18" charset="0"/>
              </a:rPr>
              <a:t>项目在</a:t>
            </a:r>
            <a:r>
              <a:rPr lang="en-US" altLang="zh-CN" sz="2400" dirty="0">
                <a:latin typeface="Times New Roman" panose="02020603050405020304" pitchFamily="18" charset="0"/>
                <a:cs typeface="Times New Roman" panose="02020603050405020304" pitchFamily="18" charset="0"/>
              </a:rPr>
              <a:t>2018</a:t>
            </a:r>
            <a:r>
              <a:rPr lang="zh-CN" altLang="en-US" sz="2400" dirty="0">
                <a:latin typeface="Times New Roman" panose="02020603050405020304" pitchFamily="18" charset="0"/>
                <a:cs typeface="Times New Roman" panose="02020603050405020304" pitchFamily="18" charset="0"/>
              </a:rPr>
              <a:t>年完成了相应的实验系统及应用部署证书格式等采用了</a:t>
            </a:r>
            <a:r>
              <a:rPr lang="en-US" altLang="zh-CN" sz="2400" dirty="0">
                <a:latin typeface="Times New Roman" panose="02020603050405020304" pitchFamily="18" charset="0"/>
                <a:cs typeface="Times New Roman" panose="02020603050405020304" pitchFamily="18" charset="0"/>
              </a:rPr>
              <a:t>IEEE 1609.2</a:t>
            </a:r>
            <a:r>
              <a:rPr lang="zh-CN" altLang="en-US" sz="2400" dirty="0">
                <a:latin typeface="Times New Roman" panose="02020603050405020304" pitchFamily="18" charset="0"/>
                <a:cs typeface="Times New Roman" panose="02020603050405020304" pitchFamily="18" charset="0"/>
              </a:rPr>
              <a:t>规范；</a:t>
            </a:r>
            <a:endParaRPr lang="en-US" altLang="zh-CN" sz="2400" dirty="0"/>
          </a:p>
          <a:p>
            <a:pPr lvl="1">
              <a:lnSpc>
                <a:spcPct val="150000"/>
              </a:lnSpc>
            </a:pPr>
            <a:r>
              <a:rPr lang="zh-CN" altLang="en-US" sz="2400" dirty="0"/>
              <a:t>基于</a:t>
            </a:r>
            <a:r>
              <a:rPr lang="en-US" altLang="zh-CN" sz="2400" dirty="0">
                <a:latin typeface="Times New Roman" panose="02020603050405020304" pitchFamily="18" charset="0"/>
                <a:cs typeface="Times New Roman" panose="02020603050405020304" pitchFamily="18" charset="0"/>
              </a:rPr>
              <a:t>DSRC</a:t>
            </a:r>
            <a:r>
              <a:rPr lang="zh-CN" altLang="en-US" sz="2400" dirty="0">
                <a:latin typeface="Times New Roman" panose="02020603050405020304" pitchFamily="18" charset="0"/>
                <a:cs typeface="Times New Roman" panose="02020603050405020304" pitchFamily="18" charset="0"/>
              </a:rPr>
              <a:t>技术</a:t>
            </a: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a:xfrm>
            <a:off x="611560" y="357807"/>
            <a:ext cx="8075240" cy="792089"/>
          </a:xfrm>
        </p:spPr>
        <p:txBody>
          <a:bodyPr/>
          <a:lstStyle/>
          <a:p>
            <a:r>
              <a:rPr lang="zh-CN" altLang="en-US" dirty="0">
                <a:latin typeface="Times New Roman" panose="02020603050405020304" pitchFamily="18" charset="0"/>
                <a:cs typeface="Times New Roman" panose="02020603050405020304" pitchFamily="18" charset="0"/>
              </a:rPr>
              <a:t>隐式证书典型应用</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车联网</a:t>
            </a:r>
            <a:r>
              <a:rPr lang="en-US" altLang="zh-CN" dirty="0">
                <a:latin typeface="Times New Roman" panose="02020603050405020304" pitchFamily="18" charset="0"/>
                <a:cs typeface="Times New Roman" panose="02020603050405020304" pitchFamily="18" charset="0"/>
              </a:rPr>
              <a:t>V2X</a:t>
            </a:r>
            <a:r>
              <a:rPr lang="zh-CN" altLang="en-US" dirty="0">
                <a:latin typeface="Times New Roman" panose="02020603050405020304" pitchFamily="18" charset="0"/>
                <a:cs typeface="Times New Roman" panose="02020603050405020304" pitchFamily="18" charset="0"/>
              </a:rPr>
              <a:t>通信</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12776"/>
            <a:ext cx="8229600" cy="4525963"/>
          </a:xfrm>
        </p:spPr>
        <p:txBody>
          <a:bodyPr/>
          <a:lstStyle/>
          <a:p>
            <a:pPr>
              <a:lnSpc>
                <a:spcPct val="150000"/>
              </a:lnSpc>
            </a:pPr>
            <a:r>
              <a:rPr lang="zh-CN" altLang="en-US" sz="2800" dirty="0"/>
              <a:t>设计要点</a:t>
            </a:r>
            <a:endParaRPr lang="en-US" altLang="zh-CN" sz="2800" dirty="0"/>
          </a:p>
          <a:p>
            <a:pPr lvl="1">
              <a:lnSpc>
                <a:spcPct val="150000"/>
              </a:lnSpc>
            </a:pPr>
            <a:r>
              <a:rPr lang="zh-CN" altLang="en-US" sz="2400" dirty="0"/>
              <a:t>利用实名证书申请批量的假名证书</a:t>
            </a:r>
            <a:endParaRPr lang="en-US" altLang="zh-CN" sz="2400" dirty="0"/>
          </a:p>
          <a:p>
            <a:pPr lvl="1">
              <a:lnSpc>
                <a:spcPct val="150000"/>
              </a:lnSpc>
            </a:pPr>
            <a:r>
              <a:rPr lang="zh-CN" altLang="en-US" sz="2400" dirty="0"/>
              <a:t>证书序列号关联（可控的关联，证书撤销）</a:t>
            </a:r>
            <a:endParaRPr lang="en-US" altLang="zh-CN" sz="2400" dirty="0"/>
          </a:p>
          <a:p>
            <a:pPr lvl="1">
              <a:lnSpc>
                <a:spcPct val="150000"/>
              </a:lnSpc>
            </a:pPr>
            <a:r>
              <a:rPr lang="en-US" altLang="zh-CN" sz="2400" i="0" dirty="0">
                <a:latin typeface="Times New Roman" panose="02020603050405020304" pitchFamily="18" charset="0"/>
                <a:cs typeface="Times New Roman" panose="02020603050405020304" pitchFamily="18" charset="0"/>
              </a:rPr>
              <a:t>Butterfly</a:t>
            </a:r>
            <a:r>
              <a:rPr lang="zh-CN" altLang="en-US" sz="2400" dirty="0"/>
              <a:t>密钥扩张（批量证书）</a:t>
            </a:r>
            <a:endParaRPr lang="en-US" altLang="zh-CN" sz="2400" dirty="0"/>
          </a:p>
          <a:p>
            <a:pPr lvl="2">
              <a:lnSpc>
                <a:spcPct val="150000"/>
              </a:lnSpc>
            </a:pPr>
            <a:r>
              <a:rPr lang="zh-CN" altLang="en-US" sz="2000" dirty="0"/>
              <a:t>进一步结合隐式证书</a:t>
            </a:r>
            <a:endParaRPr lang="en-US" altLang="zh-CN" sz="2000" dirty="0"/>
          </a:p>
          <a:p>
            <a:pPr lvl="1">
              <a:lnSpc>
                <a:spcPct val="150000"/>
              </a:lnSpc>
            </a:pPr>
            <a:r>
              <a:rPr lang="zh-CN" altLang="en-US" sz="2400" dirty="0"/>
              <a:t>容错</a:t>
            </a:r>
            <a:r>
              <a:rPr lang="en-US" altLang="zh-CN" sz="2400" dirty="0"/>
              <a:t>/</a:t>
            </a:r>
            <a:r>
              <a:rPr lang="zh-CN" altLang="en-US" sz="2400" dirty="0"/>
              <a:t>容侵的隐私保护</a:t>
            </a:r>
            <a:endParaRPr lang="zh-CN" altLang="en-US" sz="2400" dirty="0"/>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 + IEEE 1609.2</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12776"/>
            <a:ext cx="8229600" cy="4525963"/>
          </a:xfrm>
        </p:spPr>
        <p:txBody>
          <a:bodyPr/>
          <a:lstStyle/>
          <a:p>
            <a:pPr>
              <a:lnSpc>
                <a:spcPct val="150000"/>
              </a:lnSpc>
            </a:pPr>
            <a:r>
              <a:rPr lang="zh-CN" sz="2400" dirty="0" err="1">
                <a:latin typeface="Times New Roman" panose="02020603050405020304" pitchFamily="18" charset="0"/>
                <a:cs typeface="Times New Roman" panose="02020603050405020304" pitchFamily="18" charset="0"/>
              </a:rPr>
              <a:t>消息内容和格式</a:t>
            </a:r>
            <a:endParaRPr lang="en-US" altLang="zh-CN" sz="2400" dirty="0" err="1">
              <a:latin typeface="Times New Roman" panose="02020603050405020304" pitchFamily="18" charset="0"/>
              <a:cs typeface="Times New Roman" panose="02020603050405020304" pitchFamily="18" charset="0"/>
            </a:endParaRPr>
          </a:p>
          <a:p>
            <a:pPr>
              <a:lnSpc>
                <a:spcPct val="150000"/>
              </a:lnSpc>
            </a:pPr>
            <a:r>
              <a:rPr lang="en-US" altLang="zh-CN" sz="2400" dirty="0" err="1">
                <a:latin typeface="Times New Roman" panose="02020603050405020304" pitchFamily="18" charset="0"/>
                <a:cs typeface="Times New Roman" panose="02020603050405020304" pitchFamily="18" charset="0"/>
              </a:rPr>
              <a:t>SAE J2735 Data and message set dictionary</a:t>
            </a:r>
            <a:r>
              <a:rPr lang="zh-CN" altLang="en-US" sz="2400" dirty="0" err="1">
                <a:latin typeface="Times New Roman" panose="02020603050405020304" pitchFamily="18" charset="0"/>
                <a:cs typeface="Times New Roman" panose="02020603050405020304" pitchFamily="18" charset="0"/>
              </a:rPr>
              <a:t>标准</a:t>
            </a:r>
            <a:endParaRPr lang="en-US" altLang="zh-CN" sz="2400" dirty="0" err="1">
              <a:latin typeface="Times New Roman" panose="02020603050405020304" pitchFamily="18" charset="0"/>
              <a:cs typeface="Times New Roman" panose="02020603050405020304" pitchFamily="18" charset="0"/>
            </a:endParaRPr>
          </a:p>
          <a:p>
            <a:pPr lvl="1">
              <a:lnSpc>
                <a:spcPct val="150000"/>
              </a:lnSpc>
            </a:pPr>
            <a:r>
              <a:rPr lang="zh-CN" altLang="en-US" sz="1800" dirty="0">
                <a:latin typeface="Times New Roman" panose="02020603050405020304" pitchFamily="18" charset="0"/>
                <a:cs typeface="Times New Roman" panose="02020603050405020304" pitchFamily="18" charset="0"/>
              </a:rPr>
              <a:t>Time, Latitude, Longitude, Elevation</a:t>
            </a:r>
            <a:endParaRPr lang="zh-CN" altLang="en-US" sz="1800" dirty="0">
              <a:latin typeface="Times New Roman" panose="02020603050405020304" pitchFamily="18" charset="0"/>
              <a:cs typeface="Times New Roman" panose="02020603050405020304" pitchFamily="18" charset="0"/>
            </a:endParaRPr>
          </a:p>
          <a:p>
            <a:pPr lvl="1">
              <a:lnSpc>
                <a:spcPct val="150000"/>
              </a:lnSpc>
            </a:pPr>
            <a:r>
              <a:rPr lang="zh-CN" altLang="en-US" sz="1800" dirty="0">
                <a:latin typeface="Times New Roman" panose="02020603050405020304" pitchFamily="18" charset="0"/>
                <a:cs typeface="Times New Roman" panose="02020603050405020304" pitchFamily="18" charset="0"/>
              </a:rPr>
              <a:t>Position Accuracy (estimate)</a:t>
            </a:r>
            <a:endParaRPr lang="zh-CN" altLang="en-US" sz="1800" dirty="0">
              <a:latin typeface="Times New Roman" panose="02020603050405020304" pitchFamily="18" charset="0"/>
              <a:cs typeface="Times New Roman" panose="02020603050405020304" pitchFamily="18" charset="0"/>
            </a:endParaRPr>
          </a:p>
          <a:p>
            <a:pPr lvl="1">
              <a:lnSpc>
                <a:spcPct val="150000"/>
              </a:lnSpc>
            </a:pPr>
            <a:r>
              <a:rPr lang="zh-CN" altLang="en-US" sz="1800" dirty="0">
                <a:latin typeface="Times New Roman" panose="02020603050405020304" pitchFamily="18" charset="0"/>
                <a:cs typeface="Times New Roman" panose="02020603050405020304" pitchFamily="18" charset="0"/>
              </a:rPr>
              <a:t>Speed, Heading, Acceleration, Yaw Rate</a:t>
            </a:r>
            <a:endParaRPr lang="zh-CN" altLang="en-US" sz="1800" dirty="0">
              <a:latin typeface="Times New Roman" panose="02020603050405020304" pitchFamily="18" charset="0"/>
              <a:cs typeface="Times New Roman" panose="02020603050405020304" pitchFamily="18" charset="0"/>
            </a:endParaRPr>
          </a:p>
          <a:p>
            <a:pPr lvl="1">
              <a:lnSpc>
                <a:spcPct val="150000"/>
              </a:lnSpc>
            </a:pPr>
            <a:r>
              <a:rPr lang="zh-CN" altLang="en-US" sz="1800" dirty="0">
                <a:latin typeface="Times New Roman" panose="02020603050405020304" pitchFamily="18" charset="0"/>
                <a:cs typeface="Times New Roman" panose="02020603050405020304" pitchFamily="18" charset="0"/>
              </a:rPr>
              <a:t>Steering Wheel Angle, Transmission State,</a:t>
            </a:r>
            <a:endParaRPr lang="zh-CN" altLang="en-US" sz="1800" dirty="0">
              <a:latin typeface="Times New Roman" panose="02020603050405020304" pitchFamily="18" charset="0"/>
              <a:cs typeface="Times New Roman" panose="02020603050405020304" pitchFamily="18" charset="0"/>
            </a:endParaRPr>
          </a:p>
          <a:p>
            <a:pPr lvl="1">
              <a:lnSpc>
                <a:spcPct val="150000"/>
              </a:lnSpc>
            </a:pPr>
            <a:r>
              <a:rPr lang="zh-CN" altLang="en-US" sz="1800" dirty="0">
                <a:latin typeface="Times New Roman" panose="02020603050405020304" pitchFamily="18" charset="0"/>
                <a:cs typeface="Times New Roman" panose="02020603050405020304" pitchFamily="18" charset="0"/>
              </a:rPr>
              <a:t>Brake System Status</a:t>
            </a:r>
            <a:endParaRPr lang="zh-CN" altLang="en-US" sz="1800" dirty="0">
              <a:latin typeface="Times New Roman" panose="02020603050405020304" pitchFamily="18" charset="0"/>
              <a:cs typeface="Times New Roman" panose="02020603050405020304" pitchFamily="18" charset="0"/>
            </a:endParaRPr>
          </a:p>
          <a:p>
            <a:pPr lvl="1">
              <a:lnSpc>
                <a:spcPct val="150000"/>
              </a:lnSpc>
            </a:pPr>
            <a:r>
              <a:rPr lang="zh-CN" altLang="en-US" sz="1800" dirty="0">
                <a:latin typeface="Times New Roman" panose="02020603050405020304" pitchFamily="18" charset="0"/>
                <a:cs typeface="Times New Roman" panose="02020603050405020304" pitchFamily="18" charset="0"/>
              </a:rPr>
              <a:t>Vehicle Size (Length and Width)</a:t>
            </a:r>
            <a:endParaRPr lang="zh-CN" altLang="en-US" sz="1800" dirty="0">
              <a:latin typeface="Times New Roman" panose="02020603050405020304" pitchFamily="18" charset="0"/>
              <a:cs typeface="Times New Roman" panose="02020603050405020304" pitchFamily="18" charset="0"/>
            </a:endParaRPr>
          </a:p>
          <a:p>
            <a:pPr lvl="1">
              <a:lnSpc>
                <a:spcPct val="150000"/>
              </a:lnSpc>
            </a:pPr>
            <a:r>
              <a:rPr lang="zh-CN" altLang="en-US" sz="1800" dirty="0">
                <a:latin typeface="Times New Roman" panose="02020603050405020304" pitchFamily="18" charset="0"/>
                <a:cs typeface="Times New Roman" panose="02020603050405020304" pitchFamily="18" charset="0"/>
              </a:rPr>
              <a:t>Path History and Path Prediction</a:t>
            </a:r>
            <a:endParaRPr lang="zh-CN" altLang="en-US" sz="1800" dirty="0">
              <a:latin typeface="Times New Roman" panose="02020603050405020304" pitchFamily="18" charset="0"/>
              <a:cs typeface="Times New Roman" panose="02020603050405020304" pitchFamily="18" charset="0"/>
            </a:endParaRPr>
          </a:p>
          <a:p>
            <a:pPr lvl="1">
              <a:lnSpc>
                <a:spcPct val="150000"/>
              </a:lnSpc>
            </a:pPr>
            <a:r>
              <a:rPr lang="zh-CN" altLang="en-US" sz="1800" dirty="0">
                <a:latin typeface="Times New Roman" panose="02020603050405020304" pitchFamily="18" charset="0"/>
                <a:cs typeface="Times New Roman" panose="02020603050405020304" pitchFamily="18" charset="0"/>
              </a:rPr>
              <a:t>Event Flags (e.g. hard braking, traction</a:t>
            </a:r>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control, etc.)</a:t>
            </a:r>
            <a:endParaRPr lang="zh-CN" altLang="en-US" sz="1800" dirty="0">
              <a:latin typeface="Times New Roman" panose="02020603050405020304" pitchFamily="18" charset="0"/>
              <a:cs typeface="Times New Roman" panose="02020603050405020304" pitchFamily="18" charset="0"/>
            </a:endParaRPr>
          </a:p>
          <a:p>
            <a:pPr lvl="1">
              <a:lnSpc>
                <a:spcPct val="150000"/>
              </a:lnSpc>
            </a:pPr>
            <a:r>
              <a:rPr lang="zh-CN" altLang="en-US" sz="1800" dirty="0">
                <a:latin typeface="Times New Roman" panose="02020603050405020304" pitchFamily="18" charset="0"/>
                <a:cs typeface="Times New Roman" panose="02020603050405020304" pitchFamily="18" charset="0"/>
              </a:rPr>
              <a:t>Exterior Lights</a:t>
            </a:r>
            <a:endParaRPr lang="zh-CN" altLang="en-US" sz="18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假名证书，用于</a:t>
            </a:r>
            <a:r>
              <a:rPr lang="en-US" dirty="0">
                <a:latin typeface="Times New Roman" panose="02020603050405020304" pitchFamily="18" charset="0"/>
                <a:cs typeface="Times New Roman" panose="02020603050405020304" pitchFamily="18" charset="0"/>
              </a:rPr>
              <a:t>BSM</a:t>
            </a:r>
            <a:r>
              <a:rPr lang="zh-CN" altLang="en-US" dirty="0">
                <a:latin typeface="Times New Roman" panose="02020603050405020304" pitchFamily="18" charset="0"/>
                <a:cs typeface="Times New Roman" panose="02020603050405020304" pitchFamily="18" charset="0"/>
              </a:rPr>
              <a:t>消息</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600200"/>
            <a:ext cx="7427168" cy="4525963"/>
          </a:xfrm>
        </p:spPr>
        <p:txBody>
          <a:bodyPr/>
          <a:lstStyle/>
          <a:p>
            <a:r>
              <a:rPr lang="en-US" altLang="zh-CN" sz="2800" b="1" dirty="0">
                <a:latin typeface="Times New Roman" panose="02020603050405020304" pitchFamily="18" charset="0"/>
                <a:cs typeface="Times New Roman" panose="02020603050405020304" pitchFamily="18" charset="0"/>
              </a:rPr>
              <a:t>X.509</a:t>
            </a:r>
            <a:r>
              <a:rPr lang="zh-CN" altLang="en-US" sz="2800" b="1" dirty="0">
                <a:latin typeface="Times New Roman" panose="02020603050405020304" pitchFamily="18" charset="0"/>
                <a:cs typeface="Times New Roman" panose="02020603050405020304" pitchFamily="18" charset="0"/>
              </a:rPr>
              <a:t>证书基本内容</a:t>
            </a:r>
            <a:endParaRPr lang="en-US" altLang="zh-CN" sz="2800" b="1" dirty="0">
              <a:latin typeface="Times New Roman" panose="02020603050405020304" pitchFamily="18" charset="0"/>
              <a:cs typeface="Times New Roman" panose="02020603050405020304" pitchFamily="18" charset="0"/>
            </a:endParaRPr>
          </a:p>
          <a:p>
            <a:pPr lvl="1">
              <a:lnSpc>
                <a:spcPct val="150000"/>
              </a:lnSpc>
            </a:pPr>
            <a:r>
              <a:rPr lang="zh-CN" altLang="en-US" sz="2400" dirty="0">
                <a:solidFill>
                  <a:srgbClr val="0070C0"/>
                </a:solidFill>
                <a:latin typeface="Times New Roman" panose="02020603050405020304" pitchFamily="18" charset="0"/>
                <a:cs typeface="Times New Roman" panose="02020603050405020304" pitchFamily="18" charset="0"/>
              </a:rPr>
              <a:t>订户身份信息</a:t>
            </a:r>
            <a:r>
              <a:rPr lang="en-US" altLang="zh-CN" sz="2400" dirty="0">
                <a:solidFill>
                  <a:srgbClr val="0070C0"/>
                </a:solidFill>
                <a:latin typeface="Times New Roman" panose="02020603050405020304" pitchFamily="18" charset="0"/>
                <a:cs typeface="Times New Roman" panose="02020603050405020304" pitchFamily="18" charset="0"/>
              </a:rPr>
              <a:t>+</a:t>
            </a:r>
            <a:r>
              <a:rPr lang="zh-CN" altLang="en-US" sz="2400" dirty="0">
                <a:solidFill>
                  <a:srgbClr val="0070C0"/>
                </a:solidFill>
                <a:latin typeface="Times New Roman" panose="02020603050405020304" pitchFamily="18" charset="0"/>
                <a:cs typeface="Times New Roman" panose="02020603050405020304" pitchFamily="18" charset="0"/>
              </a:rPr>
              <a:t>公钥数据</a:t>
            </a:r>
            <a:r>
              <a:rPr lang="en-US" altLang="zh-CN" sz="2400" dirty="0">
                <a:solidFill>
                  <a:srgbClr val="0070C0"/>
                </a:solidFill>
                <a:latin typeface="Times New Roman" panose="02020603050405020304" pitchFamily="18" charset="0"/>
                <a:cs typeface="Times New Roman" panose="02020603050405020304" pitchFamily="18" charset="0"/>
              </a:rPr>
              <a:t>+CA</a:t>
            </a:r>
            <a:r>
              <a:rPr lang="zh-CN" altLang="en-US" sz="2400" dirty="0">
                <a:solidFill>
                  <a:srgbClr val="0070C0"/>
                </a:solidFill>
                <a:latin typeface="Times New Roman" panose="02020603050405020304" pitchFamily="18" charset="0"/>
                <a:cs typeface="Times New Roman" panose="02020603050405020304" pitchFamily="18" charset="0"/>
              </a:rPr>
              <a:t>数字签名</a:t>
            </a:r>
            <a:endParaRPr lang="en-US" altLang="zh-CN" sz="2400" dirty="0">
              <a:solidFill>
                <a:srgbClr val="0070C0"/>
              </a:solidFill>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数字签名</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表示经过</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的认证</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Explicit Certificate </a:t>
            </a:r>
            <a:r>
              <a:rPr lang="zh-CN" altLang="en-US" sz="2000" dirty="0">
                <a:latin typeface="Times New Roman" panose="02020603050405020304" pitchFamily="18" charset="0"/>
                <a:cs typeface="Times New Roman" panose="02020603050405020304" pitchFamily="18" charset="0"/>
              </a:rPr>
              <a:t>的认证操作</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sz="2800" dirty="0">
                <a:latin typeface="Times New Roman" panose="02020603050405020304" pitchFamily="18" charset="0"/>
                <a:cs typeface="Times New Roman" panose="02020603050405020304" pitchFamily="18" charset="0"/>
              </a:rPr>
              <a:t>隐式证书 </a:t>
            </a:r>
            <a:r>
              <a:rPr lang="en-US" altLang="zh-CN" sz="2800" dirty="0">
                <a:latin typeface="Times New Roman" panose="02020603050405020304" pitchFamily="18" charset="0"/>
                <a:cs typeface="Times New Roman" panose="02020603050405020304" pitchFamily="18" charset="0"/>
              </a:rPr>
              <a:t>Implicit Certificate</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能否省去</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数字签名，将</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的认证隐含在其它格式数据中？</a:t>
            </a: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a:xfrm>
            <a:off x="611560" y="357807"/>
            <a:ext cx="8208912" cy="792089"/>
          </a:xfrm>
        </p:spPr>
        <p:txBody>
          <a:bodyPr/>
          <a:lstStyle/>
          <a:p>
            <a:r>
              <a:rPr lang="en-US" altLang="zh-CN" dirty="0">
                <a:latin typeface="Times New Roman" panose="02020603050405020304" pitchFamily="18" charset="0"/>
                <a:cs typeface="Times New Roman" panose="02020603050405020304" pitchFamily="18" charset="0"/>
              </a:rPr>
              <a:t>X.509</a:t>
            </a:r>
            <a:r>
              <a:rPr lang="zh-CN" altLang="en-US" dirty="0">
                <a:latin typeface="Times New Roman" panose="02020603050405020304" pitchFamily="18" charset="0"/>
                <a:cs typeface="Times New Roman" panose="02020603050405020304" pitchFamily="18" charset="0"/>
              </a:rPr>
              <a:t>证书  </a:t>
            </a:r>
            <a:r>
              <a:rPr lang="en-US" altLang="zh-CN" dirty="0">
                <a:latin typeface="Times New Roman" panose="02020603050405020304" pitchFamily="18" charset="0"/>
                <a:cs typeface="Times New Roman" panose="02020603050405020304" pitchFamily="18" charset="0"/>
              </a:rPr>
              <a:t>VS.  </a:t>
            </a:r>
            <a:r>
              <a:rPr lang="zh-CN" altLang="en-US" dirty="0">
                <a:latin typeface="Times New Roman" panose="02020603050405020304" pitchFamily="18" charset="0"/>
                <a:cs typeface="Times New Roman" panose="02020603050405020304" pitchFamily="18" charset="0"/>
              </a:rPr>
              <a:t>隐式证书</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证书内容</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12776"/>
            <a:ext cx="8229600" cy="4525963"/>
          </a:xfrm>
        </p:spPr>
        <p:txBody>
          <a:bodyPr/>
          <a:lstStyle/>
          <a:p>
            <a:pPr>
              <a:lnSpc>
                <a:spcPct val="150000"/>
              </a:lnSpc>
            </a:pPr>
            <a:r>
              <a:rPr lang="zh-CN" altLang="en-US" sz="1800" dirty="0">
                <a:latin typeface="Times New Roman" panose="02020603050405020304" pitchFamily="18" charset="0"/>
                <a:cs typeface="Times New Roman" panose="02020603050405020304" pitchFamily="18" charset="0"/>
              </a:rPr>
              <a:t>目前，全国国家级车联网先导区共7家，其中2023年4月新批复3家（湖北襄阳、浙江德清、广西柳州）：</a:t>
            </a:r>
            <a:endParaRPr lang="zh-CN" altLang="en-US" sz="1800" dirty="0">
              <a:latin typeface="Times New Roman" panose="02020603050405020304" pitchFamily="18" charset="0"/>
              <a:cs typeface="Times New Roman" panose="02020603050405020304" pitchFamily="18" charset="0"/>
            </a:endParaRPr>
          </a:p>
          <a:p>
            <a:pPr lvl="1">
              <a:lnSpc>
                <a:spcPct val="150000"/>
              </a:lnSpc>
            </a:pPr>
            <a:r>
              <a:rPr lang="zh-CN" altLang="en-US" sz="1575" dirty="0">
                <a:latin typeface="Times New Roman" panose="02020603050405020304" pitchFamily="18" charset="0"/>
                <a:cs typeface="Times New Roman" panose="02020603050405020304" pitchFamily="18" charset="0"/>
              </a:rPr>
              <a:t>1 江苏（无锡） 成立时间：2019年9月</a:t>
            </a:r>
            <a:endParaRPr lang="zh-CN" altLang="en-US" sz="1575" dirty="0">
              <a:latin typeface="Times New Roman" panose="02020603050405020304" pitchFamily="18" charset="0"/>
              <a:cs typeface="Times New Roman" panose="02020603050405020304" pitchFamily="18" charset="0"/>
            </a:endParaRPr>
          </a:p>
          <a:p>
            <a:pPr lvl="1">
              <a:lnSpc>
                <a:spcPct val="150000"/>
              </a:lnSpc>
            </a:pPr>
            <a:r>
              <a:rPr lang="zh-CN" altLang="en-US" sz="1575" dirty="0">
                <a:latin typeface="Times New Roman" panose="02020603050405020304" pitchFamily="18" charset="0"/>
                <a:cs typeface="Times New Roman" panose="02020603050405020304" pitchFamily="18" charset="0"/>
              </a:rPr>
              <a:t>2 天津（西青） 成立时间：2020年6月</a:t>
            </a:r>
            <a:endParaRPr lang="zh-CN" altLang="en-US" sz="1575" dirty="0">
              <a:latin typeface="Times New Roman" panose="02020603050405020304" pitchFamily="18" charset="0"/>
              <a:cs typeface="Times New Roman" panose="02020603050405020304" pitchFamily="18" charset="0"/>
            </a:endParaRPr>
          </a:p>
          <a:p>
            <a:pPr lvl="1">
              <a:lnSpc>
                <a:spcPct val="150000"/>
              </a:lnSpc>
            </a:pPr>
            <a:r>
              <a:rPr lang="zh-CN" altLang="en-US" sz="1575" dirty="0">
                <a:latin typeface="Times New Roman" panose="02020603050405020304" pitchFamily="18" charset="0"/>
                <a:cs typeface="Times New Roman" panose="02020603050405020304" pitchFamily="18" charset="0"/>
              </a:rPr>
              <a:t>3 湖南（长沙） 成立时间：2020年11月</a:t>
            </a:r>
            <a:endParaRPr lang="zh-CN" altLang="en-US" sz="1575" dirty="0">
              <a:latin typeface="Times New Roman" panose="02020603050405020304" pitchFamily="18" charset="0"/>
              <a:cs typeface="Times New Roman" panose="02020603050405020304" pitchFamily="18" charset="0"/>
            </a:endParaRPr>
          </a:p>
          <a:p>
            <a:pPr lvl="1">
              <a:lnSpc>
                <a:spcPct val="150000"/>
              </a:lnSpc>
            </a:pPr>
            <a:r>
              <a:rPr lang="zh-CN" altLang="en-US" sz="1575" dirty="0">
                <a:latin typeface="Times New Roman" panose="02020603050405020304" pitchFamily="18" charset="0"/>
                <a:cs typeface="Times New Roman" panose="02020603050405020304" pitchFamily="18" charset="0"/>
              </a:rPr>
              <a:t>4 重庆（两江新区） 成立时间：2021年1月</a:t>
            </a:r>
            <a:endParaRPr lang="zh-CN" altLang="en-US" sz="1575" dirty="0">
              <a:latin typeface="Times New Roman" panose="02020603050405020304" pitchFamily="18" charset="0"/>
              <a:cs typeface="Times New Roman" panose="02020603050405020304" pitchFamily="18" charset="0"/>
            </a:endParaRPr>
          </a:p>
          <a:p>
            <a:pPr lvl="0">
              <a:lnSpc>
                <a:spcPct val="150000"/>
              </a:lnSpc>
            </a:pPr>
            <a:r>
              <a:rPr lang="en-US" altLang="zh-CN" sz="1800" dirty="0">
                <a:latin typeface="Times New Roman" panose="02020603050405020304" pitchFamily="18" charset="0"/>
                <a:cs typeface="Times New Roman" panose="02020603050405020304" pitchFamily="18" charset="0"/>
              </a:rPr>
              <a:t>2023</a:t>
            </a:r>
            <a:r>
              <a:rPr lang="zh-CN" altLang="en-US" sz="1800" dirty="0">
                <a:latin typeface="Times New Roman" panose="02020603050405020304" pitchFamily="18" charset="0"/>
                <a:cs typeface="Times New Roman" panose="02020603050405020304" pitchFamily="18" charset="0"/>
              </a:rPr>
              <a:t>年，《关于开展智能网联汽车准入和上路通行试点工作的通知》</a:t>
            </a:r>
            <a:endParaRPr lang="zh-CN" altLang="en-US" sz="1800" dirty="0">
              <a:latin typeface="Times New Roman" panose="02020603050405020304" pitchFamily="18" charset="0"/>
              <a:cs typeface="Times New Roman" panose="02020603050405020304" pitchFamily="18" charset="0"/>
            </a:endParaRPr>
          </a:p>
          <a:p>
            <a:pPr lvl="1">
              <a:lnSpc>
                <a:spcPct val="150000"/>
              </a:lnSpc>
            </a:pPr>
            <a:r>
              <a:rPr lang="zh-CN" altLang="en-US" sz="1575" dirty="0">
                <a:latin typeface="Times New Roman" panose="02020603050405020304" pitchFamily="18" charset="0"/>
                <a:cs typeface="Times New Roman" panose="02020603050405020304" pitchFamily="18" charset="0"/>
              </a:rPr>
              <a:t>工业和信息化部、公安部、住房和城乡建设部、交通运输部</a:t>
            </a:r>
            <a:endParaRPr lang="zh-CN" altLang="en-US" sz="1575"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dirty="0">
                <a:latin typeface="Times New Roman" panose="02020603050405020304" pitchFamily="18" charset="0"/>
                <a:cs typeface="Times New Roman" panose="02020603050405020304" pitchFamily="18" charset="0"/>
              </a:rPr>
              <a:t>智能网联车示范区</a:t>
            </a:r>
            <a:endParaRPr lang="zh-C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endParaRPr lang="zh-CN" altLang="en-US"/>
          </a:p>
        </p:txBody>
      </p:sp>
      <p:pic>
        <p:nvPicPr>
          <p:cNvPr id="4" name="图片 1"/>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l="4874" t="2909" r="4809" b="24206"/>
          <a:stretch>
            <a:fillRect/>
          </a:stretch>
        </p:blipFill>
        <p:spPr bwMode="auto">
          <a:xfrm>
            <a:off x="243577" y="223083"/>
            <a:ext cx="8656845" cy="641183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图片 1"/>
          <p:cNvPicPr>
            <a:picLocks noChangeAspect="1" noChangeArrowheads="1"/>
          </p:cNvPicPr>
          <p:nvPr/>
        </p:nvPicPr>
        <p:blipFill rotWithShape="1">
          <a:blip r:embed="rId1">
            <a:extLst>
              <a:ext uri="{28A0092B-C50C-407E-A947-70E740481C1C}">
                <a14:useLocalDpi xmlns:a14="http://schemas.microsoft.com/office/drawing/2010/main" val="0"/>
              </a:ext>
            </a:extLst>
          </a:blip>
          <a:srcRect l="50543" t="76835" r="25358" b="5047"/>
          <a:stretch>
            <a:fillRect/>
          </a:stretch>
        </p:blipFill>
        <p:spPr bwMode="auto">
          <a:xfrm>
            <a:off x="6575995" y="1556792"/>
            <a:ext cx="2480629" cy="1710813"/>
          </a:xfrm>
          <a:prstGeom prst="rect">
            <a:avLst/>
          </a:prstGeom>
          <a:noFill/>
          <a:ln>
            <a:noFill/>
          </a:ln>
          <a:effectLst>
            <a:softEdge rad="12700"/>
          </a:effectLst>
          <a:extLs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3995936" y="5334307"/>
            <a:ext cx="3477081" cy="830997"/>
          </a:xfrm>
          <a:prstGeom prst="rect">
            <a:avLst/>
          </a:prstGeom>
          <a:noFill/>
        </p:spPr>
        <p:txBody>
          <a:bodyPr wrap="square" rtlCol="0">
            <a:spAutoFit/>
          </a:bodyPr>
          <a:lstStyle/>
          <a:p>
            <a:pPr>
              <a:lnSpc>
                <a:spcPct val="150000"/>
              </a:lnSpc>
            </a:pPr>
            <a:r>
              <a:rPr lang="en-US" altLang="zh-CN" sz="1600" dirty="0">
                <a:solidFill>
                  <a:srgbClr val="00B050"/>
                </a:solidFill>
                <a:latin typeface="Times New Roman" panose="02020603050405020304" pitchFamily="18" charset="0"/>
                <a:cs typeface="Times New Roman" panose="02020603050405020304" pitchFamily="18" charset="0"/>
              </a:rPr>
              <a:t>Road-Side Equipment(RSE):</a:t>
            </a:r>
            <a:r>
              <a:rPr lang="zh-CN" altLang="en-US" sz="1600" dirty="0">
                <a:solidFill>
                  <a:srgbClr val="00B050"/>
                </a:solidFill>
                <a:latin typeface="Times New Roman" panose="02020603050405020304" pitchFamily="18" charset="0"/>
                <a:cs typeface="Times New Roman" panose="02020603050405020304" pitchFamily="18" charset="0"/>
              </a:rPr>
              <a:t> 路边设备</a:t>
            </a:r>
            <a:endParaRPr lang="en-US" altLang="zh-CN" sz="1600" dirty="0">
              <a:solidFill>
                <a:srgbClr val="00B050"/>
              </a:solidFill>
              <a:latin typeface="Times New Roman" panose="02020603050405020304" pitchFamily="18" charset="0"/>
              <a:cs typeface="Times New Roman" panose="02020603050405020304" pitchFamily="18" charset="0"/>
            </a:endParaRPr>
          </a:p>
          <a:p>
            <a:pPr>
              <a:lnSpc>
                <a:spcPct val="150000"/>
              </a:lnSpc>
            </a:pPr>
            <a:r>
              <a:rPr lang="en-US" altLang="zh-CN" sz="1600" dirty="0">
                <a:solidFill>
                  <a:srgbClr val="00B050"/>
                </a:solidFill>
                <a:latin typeface="Times New Roman" panose="02020603050405020304" pitchFamily="18" charset="0"/>
                <a:cs typeface="Times New Roman" panose="02020603050405020304" pitchFamily="18" charset="0"/>
              </a:rPr>
              <a:t>On-Board Equipment(OBE): </a:t>
            </a:r>
            <a:r>
              <a:rPr lang="zh-CN" altLang="en-US" sz="1600" dirty="0">
                <a:solidFill>
                  <a:srgbClr val="00B050"/>
                </a:solidFill>
                <a:latin typeface="Times New Roman" panose="02020603050405020304" pitchFamily="18" charset="0"/>
                <a:cs typeface="Times New Roman" panose="02020603050405020304" pitchFamily="18" charset="0"/>
              </a:rPr>
              <a:t>车载设备</a:t>
            </a:r>
            <a:endParaRPr lang="en-US" altLang="zh-CN" sz="1600" dirty="0">
              <a:solidFill>
                <a:srgbClr val="00B050"/>
              </a:solidFill>
              <a:latin typeface="Times New Roman" panose="02020603050405020304" pitchFamily="18" charset="0"/>
              <a:cs typeface="Times New Roman" panose="02020603050405020304" pitchFamily="18" charset="0"/>
            </a:endParaRPr>
          </a:p>
        </p:txBody>
      </p:sp>
      <p:sp>
        <p:nvSpPr>
          <p:cNvPr id="2" name="圆角矩形 1"/>
          <p:cNvSpPr/>
          <p:nvPr/>
        </p:nvSpPr>
        <p:spPr>
          <a:xfrm>
            <a:off x="1043608" y="4005064"/>
            <a:ext cx="1152128"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627784" y="4005064"/>
            <a:ext cx="1152128"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211960" y="4437112"/>
            <a:ext cx="158417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6248881" y="4437112"/>
            <a:ext cx="1152128"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2483768" y="2393724"/>
            <a:ext cx="1440160" cy="1035276"/>
          </a:xfrm>
          <a:prstGeom prst="roundRect">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文本框 5"/>
          <p:cNvSpPr txBox="1"/>
          <p:nvPr/>
        </p:nvSpPr>
        <p:spPr>
          <a:xfrm>
            <a:off x="3900890" y="2300480"/>
            <a:ext cx="1048685" cy="276999"/>
          </a:xfrm>
          <a:prstGeom prst="rect">
            <a:avLst/>
          </a:prstGeom>
          <a:noFill/>
        </p:spPr>
        <p:txBody>
          <a:bodyPr wrap="none" rtlCol="0">
            <a:spAutoFit/>
          </a:bodyPr>
          <a:lstStyle/>
          <a:p>
            <a:r>
              <a:rPr lang="zh-CN" altLang="en-US" sz="1200" b="1" dirty="0">
                <a:solidFill>
                  <a:srgbClr val="00B0F0"/>
                </a:solidFill>
              </a:rPr>
              <a:t>传统</a:t>
            </a:r>
            <a:r>
              <a:rPr lang="en-US" altLang="zh-CN" sz="1200" b="1" dirty="0">
                <a:solidFill>
                  <a:srgbClr val="00B0F0"/>
                </a:solidFill>
              </a:rPr>
              <a:t>PKI</a:t>
            </a:r>
            <a:r>
              <a:rPr lang="zh-CN" altLang="en-US" sz="1200" b="1" dirty="0">
                <a:solidFill>
                  <a:srgbClr val="00B0F0"/>
                </a:solidFill>
              </a:rPr>
              <a:t>架构</a:t>
            </a:r>
            <a:endParaRPr lang="zh-CN" altLang="en-US" sz="1200" b="1" dirty="0">
              <a:solidFill>
                <a:srgbClr val="00B0F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提出了车联网中的</a:t>
            </a:r>
            <a:r>
              <a:rPr lang="en-US" altLang="zh-CN" dirty="0">
                <a:latin typeface="Times New Roman" panose="02020603050405020304" pitchFamily="18" charset="0"/>
                <a:cs typeface="Times New Roman" panose="02020603050405020304" pitchFamily="18" charset="0"/>
              </a:rPr>
              <a:t>PKI</a:t>
            </a:r>
            <a:r>
              <a:rPr lang="zh-CN" altLang="en-US" dirty="0">
                <a:latin typeface="Times New Roman" panose="02020603050405020304" pitchFamily="18" charset="0"/>
                <a:cs typeface="Times New Roman" panose="02020603050405020304" pitchFamily="18" charset="0"/>
              </a:rPr>
              <a:t>架构</a:t>
            </a:r>
            <a:endParaRPr lang="zh-CN" altLang="en-US" dirty="0">
              <a:latin typeface="Times New Roman" panose="02020603050405020304" pitchFamily="18" charset="0"/>
              <a:cs typeface="Times New Roman" panose="02020603050405020304" pitchFamily="18" charset="0"/>
            </a:endParaRPr>
          </a:p>
          <a:p>
            <a:pPr lvl="1"/>
            <a:r>
              <a:rPr lang="zh-CN" altLang="en-US" dirty="0"/>
              <a:t>定制化设计的</a:t>
            </a:r>
            <a:r>
              <a:rPr lang="en-US" altLang="zh-CN" dirty="0"/>
              <a:t>PKI</a:t>
            </a:r>
            <a:r>
              <a:rPr lang="zh-CN" altLang="en-US" dirty="0"/>
              <a:t>系统</a:t>
            </a:r>
            <a:endParaRPr lang="zh-CN" altLang="en-US" dirty="0"/>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系统</a:t>
            </a:r>
            <a:endParaRPr lang="zh-CN" altLang="en-US" dirty="0">
              <a:latin typeface="Times New Roman" panose="02020603050405020304" pitchFamily="18" charset="0"/>
              <a:cs typeface="Times New Roman" panose="02020603050405020304" pitchFamily="18" charset="0"/>
            </a:endParaRPr>
          </a:p>
        </p:txBody>
      </p:sp>
      <p:sp>
        <p:nvSpPr>
          <p:cNvPr id="4" name="内容占位符 1"/>
          <p:cNvSpPr txBox="1"/>
          <p:nvPr/>
        </p:nvSpPr>
        <p:spPr bwMode="auto">
          <a:xfrm>
            <a:off x="107504" y="2635900"/>
            <a:ext cx="3824772" cy="4227587"/>
          </a:xfrm>
          <a:prstGeom prst="rect">
            <a:avLst/>
          </a:prstGeom>
          <a:noFill/>
          <a:ln w="9525">
            <a:solidFill>
              <a:schemeClr val="bg2"/>
            </a:solid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lnSpc>
                <a:spcPct val="150000"/>
              </a:lnSpc>
            </a:pPr>
            <a:r>
              <a:rPr lang="en-US" altLang="zh-CN" sz="2400" kern="0" dirty="0">
                <a:latin typeface="Times New Roman" panose="02020603050405020304" pitchFamily="18" charset="0"/>
                <a:cs typeface="Times New Roman" panose="02020603050405020304" pitchFamily="18" charset="0"/>
              </a:rPr>
              <a:t>SCMS</a:t>
            </a:r>
            <a:r>
              <a:rPr lang="zh-CN" altLang="en-US" sz="2400" kern="0" dirty="0">
                <a:latin typeface="Times New Roman" panose="02020603050405020304" pitchFamily="18" charset="0"/>
                <a:cs typeface="Times New Roman" panose="02020603050405020304" pitchFamily="18" charset="0"/>
              </a:rPr>
              <a:t>主要提供</a:t>
            </a:r>
            <a:r>
              <a:rPr lang="en-US" altLang="zh-CN" sz="2400" kern="0" dirty="0">
                <a:latin typeface="Times New Roman" panose="02020603050405020304" pitchFamily="18" charset="0"/>
                <a:cs typeface="Times New Roman" panose="02020603050405020304" pitchFamily="18" charset="0"/>
              </a:rPr>
              <a:t>4</a:t>
            </a:r>
            <a:r>
              <a:rPr lang="zh-CN" altLang="en-US" sz="2400" kern="0" dirty="0">
                <a:latin typeface="Times New Roman" panose="02020603050405020304" pitchFamily="18" charset="0"/>
                <a:cs typeface="Times New Roman" panose="02020603050405020304" pitchFamily="18" charset="0"/>
              </a:rPr>
              <a:t>个功能：</a:t>
            </a:r>
            <a:endParaRPr lang="en-US" altLang="zh-CN" sz="2400" kern="0" dirty="0">
              <a:latin typeface="Times New Roman" panose="02020603050405020304" pitchFamily="18" charset="0"/>
              <a:cs typeface="Times New Roman" panose="02020603050405020304" pitchFamily="18" charset="0"/>
            </a:endParaRPr>
          </a:p>
          <a:p>
            <a:pPr lvl="1">
              <a:lnSpc>
                <a:spcPct val="150000"/>
              </a:lnSpc>
            </a:pPr>
            <a:r>
              <a:rPr lang="en-US" altLang="zh-CN" sz="2000" kern="0" dirty="0" err="1">
                <a:latin typeface="Times New Roman" panose="02020603050405020304" pitchFamily="18" charset="0"/>
                <a:cs typeface="Times New Roman" panose="02020603050405020304" pitchFamily="18" charset="0"/>
              </a:rPr>
              <a:t>Bootstraping</a:t>
            </a:r>
            <a:r>
              <a:rPr lang="en-US" altLang="zh-CN" sz="2000" kern="0" dirty="0">
                <a:latin typeface="Times New Roman" panose="02020603050405020304" pitchFamily="18" charset="0"/>
                <a:cs typeface="Times New Roman" panose="02020603050405020304" pitchFamily="18" charset="0"/>
              </a:rPr>
              <a:t> : </a:t>
            </a:r>
            <a:r>
              <a:rPr lang="zh-CN" altLang="en-US" sz="2000" kern="0" dirty="0">
                <a:latin typeface="Times New Roman" panose="02020603050405020304" pitchFamily="18" charset="0"/>
                <a:cs typeface="Times New Roman" panose="02020603050405020304" pitchFamily="18" charset="0"/>
              </a:rPr>
              <a:t>设备引导</a:t>
            </a:r>
            <a:r>
              <a:rPr lang="en-US" altLang="zh-CN" sz="200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注册</a:t>
            </a:r>
            <a:endParaRPr lang="en-US" altLang="zh-CN" sz="2000" kern="0" dirty="0">
              <a:latin typeface="Times New Roman" panose="02020603050405020304" pitchFamily="18" charset="0"/>
              <a:cs typeface="Times New Roman" panose="02020603050405020304" pitchFamily="18" charset="0"/>
            </a:endParaRPr>
          </a:p>
          <a:p>
            <a:pPr lvl="1">
              <a:lnSpc>
                <a:spcPct val="150000"/>
              </a:lnSpc>
            </a:pPr>
            <a:r>
              <a:rPr lang="en-US" altLang="zh-CN" sz="2000" kern="0" dirty="0">
                <a:latin typeface="Times New Roman" panose="02020603050405020304" pitchFamily="18" charset="0"/>
                <a:cs typeface="Times New Roman" panose="02020603050405020304" pitchFamily="18" charset="0"/>
              </a:rPr>
              <a:t>Certificate provisioning</a:t>
            </a:r>
            <a:r>
              <a:rPr lang="zh-CN" altLang="en-US" sz="2000" kern="0" dirty="0">
                <a:latin typeface="Times New Roman" panose="02020603050405020304" pitchFamily="18" charset="0"/>
                <a:cs typeface="Times New Roman" panose="02020603050405020304" pitchFamily="18" charset="0"/>
              </a:rPr>
              <a:t>：假名证书提供</a:t>
            </a:r>
            <a:endParaRPr lang="en-US" altLang="zh-CN" sz="2000" kern="0" dirty="0">
              <a:latin typeface="Times New Roman" panose="02020603050405020304" pitchFamily="18" charset="0"/>
              <a:cs typeface="Times New Roman" panose="02020603050405020304" pitchFamily="18" charset="0"/>
            </a:endParaRPr>
          </a:p>
          <a:p>
            <a:pPr lvl="1">
              <a:lnSpc>
                <a:spcPct val="150000"/>
              </a:lnSpc>
            </a:pPr>
            <a:r>
              <a:rPr lang="en-US" altLang="zh-CN" sz="2000" kern="0" dirty="0">
                <a:latin typeface="Times New Roman" panose="02020603050405020304" pitchFamily="18" charset="0"/>
                <a:cs typeface="Times New Roman" panose="02020603050405020304" pitchFamily="18" charset="0"/>
              </a:rPr>
              <a:t>Misbehavior reporting</a:t>
            </a:r>
            <a:r>
              <a:rPr lang="zh-CN" altLang="en-US" sz="2000" kern="0" dirty="0">
                <a:latin typeface="Times New Roman" panose="02020603050405020304" pitchFamily="18" charset="0"/>
                <a:cs typeface="Times New Roman" panose="02020603050405020304" pitchFamily="18" charset="0"/>
              </a:rPr>
              <a:t>：错误行为检测</a:t>
            </a:r>
            <a:r>
              <a:rPr lang="en-US" altLang="zh-CN" sz="2000" kern="0" dirty="0">
                <a:latin typeface="Times New Roman" panose="02020603050405020304" pitchFamily="18" charset="0"/>
                <a:cs typeface="Times New Roman" panose="02020603050405020304" pitchFamily="18" charset="0"/>
              </a:rPr>
              <a:t>/</a:t>
            </a:r>
            <a:r>
              <a:rPr lang="zh-CN" altLang="en-US" sz="2000" kern="0" dirty="0">
                <a:latin typeface="Times New Roman" panose="02020603050405020304" pitchFamily="18" charset="0"/>
                <a:cs typeface="Times New Roman" panose="02020603050405020304" pitchFamily="18" charset="0"/>
              </a:rPr>
              <a:t>报告</a:t>
            </a:r>
            <a:endParaRPr lang="en-US" altLang="zh-CN" sz="2000" kern="0" dirty="0">
              <a:latin typeface="Times New Roman" panose="02020603050405020304" pitchFamily="18" charset="0"/>
              <a:cs typeface="Times New Roman" panose="02020603050405020304" pitchFamily="18" charset="0"/>
            </a:endParaRPr>
          </a:p>
          <a:p>
            <a:pPr lvl="1">
              <a:lnSpc>
                <a:spcPct val="150000"/>
              </a:lnSpc>
            </a:pPr>
            <a:r>
              <a:rPr lang="en-US" altLang="zh-CN" sz="2000" kern="0" dirty="0">
                <a:latin typeface="Times New Roman" panose="02020603050405020304" pitchFamily="18" charset="0"/>
                <a:cs typeface="Times New Roman" panose="02020603050405020304" pitchFamily="18" charset="0"/>
              </a:rPr>
              <a:t>Revocation: </a:t>
            </a:r>
            <a:r>
              <a:rPr lang="zh-CN" altLang="en-US" sz="2000" kern="0" dirty="0">
                <a:latin typeface="Times New Roman" panose="02020603050405020304" pitchFamily="18" charset="0"/>
                <a:cs typeface="Times New Roman" panose="02020603050405020304" pitchFamily="18" charset="0"/>
              </a:rPr>
              <a:t>证书撤销</a:t>
            </a:r>
            <a:endParaRPr lang="en-US" altLang="zh-CN" sz="2000" kern="0" dirty="0"/>
          </a:p>
          <a:p>
            <a:pPr lvl="1"/>
            <a:endParaRPr lang="zh-CN" altLang="en-US" sz="2400" kern="0" dirty="0"/>
          </a:p>
        </p:txBody>
      </p:sp>
      <p:sp>
        <p:nvSpPr>
          <p:cNvPr id="5" name="内容占位符 1"/>
          <p:cNvSpPr txBox="1"/>
          <p:nvPr/>
        </p:nvSpPr>
        <p:spPr bwMode="auto">
          <a:xfrm>
            <a:off x="3995936" y="2635900"/>
            <a:ext cx="5114564" cy="4227587"/>
          </a:xfrm>
          <a:prstGeom prst="rect">
            <a:avLst/>
          </a:prstGeom>
          <a:noFill/>
          <a:ln w="9525">
            <a:solidFill>
              <a:schemeClr val="tx2">
                <a:lumMod val="50000"/>
                <a:lumOff val="50000"/>
              </a:schemeClr>
            </a:solid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a:lnSpc>
                <a:spcPct val="150000"/>
              </a:lnSpc>
            </a:pPr>
            <a:r>
              <a:rPr lang="zh-CN" altLang="en-US" sz="2400" kern="0" dirty="0">
                <a:latin typeface="Times New Roman" panose="02020603050405020304" pitchFamily="18" charset="0"/>
                <a:cs typeface="Times New Roman" panose="02020603050405020304" pitchFamily="18" charset="0"/>
              </a:rPr>
              <a:t>相比于传统</a:t>
            </a:r>
            <a:r>
              <a:rPr lang="en-US" altLang="zh-CN" sz="2400" kern="0" dirty="0">
                <a:latin typeface="Times New Roman" panose="02020603050405020304" pitchFamily="18" charset="0"/>
                <a:cs typeface="Times New Roman" panose="02020603050405020304" pitchFamily="18" charset="0"/>
              </a:rPr>
              <a:t>PKI</a:t>
            </a:r>
            <a:r>
              <a:rPr lang="zh-CN" altLang="en-US" sz="2400" kern="0" dirty="0">
                <a:latin typeface="Times New Roman" panose="02020603050405020304" pitchFamily="18" charset="0"/>
                <a:cs typeface="Times New Roman" panose="02020603050405020304" pitchFamily="18" charset="0"/>
              </a:rPr>
              <a:t>，新增以下部件：</a:t>
            </a:r>
            <a:endParaRPr lang="en-US" altLang="zh-CN" sz="2400" kern="0" dirty="0">
              <a:latin typeface="Times New Roman" panose="02020603050405020304" pitchFamily="18" charset="0"/>
              <a:cs typeface="Times New Roman" panose="02020603050405020304" pitchFamily="18" charset="0"/>
            </a:endParaRPr>
          </a:p>
          <a:p>
            <a:pPr lvl="1">
              <a:lnSpc>
                <a:spcPct val="150000"/>
              </a:lnSpc>
            </a:pPr>
            <a:r>
              <a:rPr lang="en-US" altLang="zh-CN" sz="2000" kern="0" dirty="0">
                <a:solidFill>
                  <a:srgbClr val="006BB7"/>
                </a:solidFill>
                <a:latin typeface="Times New Roman" panose="02020603050405020304" pitchFamily="18" charset="0"/>
                <a:cs typeface="Times New Roman" panose="02020603050405020304" pitchFamily="18" charset="0"/>
              </a:rPr>
              <a:t>ECA</a:t>
            </a:r>
            <a:r>
              <a:rPr lang="zh-CN" altLang="en-US" sz="2000" kern="0" dirty="0">
                <a:latin typeface="Times New Roman" panose="02020603050405020304" pitchFamily="18" charset="0"/>
                <a:cs typeface="Times New Roman" panose="02020603050405020304" pitchFamily="18" charset="0"/>
              </a:rPr>
              <a:t>：注册</a:t>
            </a:r>
            <a:r>
              <a:rPr lang="en-US" altLang="zh-CN" sz="2000" kern="0" dirty="0">
                <a:latin typeface="Times New Roman" panose="02020603050405020304" pitchFamily="18" charset="0"/>
                <a:cs typeface="Times New Roman" panose="02020603050405020304" pitchFamily="18" charset="0"/>
              </a:rPr>
              <a:t>CA</a:t>
            </a:r>
            <a:r>
              <a:rPr lang="zh-CN" altLang="en-US" sz="2000" kern="0" dirty="0">
                <a:latin typeface="Times New Roman" panose="02020603050405020304" pitchFamily="18" charset="0"/>
                <a:cs typeface="Times New Roman" panose="02020603050405020304" pitchFamily="18" charset="0"/>
              </a:rPr>
              <a:t>，为设备签发注册证书</a:t>
            </a:r>
            <a:endParaRPr lang="en-US" altLang="zh-CN" sz="2000" kern="0" dirty="0">
              <a:latin typeface="Times New Roman" panose="02020603050405020304" pitchFamily="18" charset="0"/>
              <a:cs typeface="Times New Roman" panose="02020603050405020304" pitchFamily="18" charset="0"/>
            </a:endParaRPr>
          </a:p>
          <a:p>
            <a:pPr lvl="1">
              <a:lnSpc>
                <a:spcPct val="150000"/>
              </a:lnSpc>
            </a:pPr>
            <a:r>
              <a:rPr lang="en-US" altLang="zh-CN" sz="2000" kern="0" dirty="0">
                <a:solidFill>
                  <a:srgbClr val="006BB7"/>
                </a:solidFill>
                <a:latin typeface="Times New Roman" panose="02020603050405020304" pitchFamily="18" charset="0"/>
                <a:cs typeface="Times New Roman" panose="02020603050405020304" pitchFamily="18" charset="0"/>
              </a:rPr>
              <a:t>PCA</a:t>
            </a:r>
            <a:r>
              <a:rPr lang="zh-CN" altLang="en-US" sz="2000" kern="0" dirty="0">
                <a:latin typeface="Times New Roman" panose="02020603050405020304" pitchFamily="18" charset="0"/>
                <a:cs typeface="Times New Roman" panose="02020603050405020304" pitchFamily="18" charset="0"/>
              </a:rPr>
              <a:t>：假名</a:t>
            </a:r>
            <a:r>
              <a:rPr lang="en-US" altLang="zh-CN" sz="2000" kern="0" dirty="0">
                <a:latin typeface="Times New Roman" panose="02020603050405020304" pitchFamily="18" charset="0"/>
                <a:cs typeface="Times New Roman" panose="02020603050405020304" pitchFamily="18" charset="0"/>
              </a:rPr>
              <a:t>CA</a:t>
            </a:r>
            <a:r>
              <a:rPr lang="zh-CN" altLang="en-US" sz="2000" kern="0" dirty="0">
                <a:latin typeface="Times New Roman" panose="02020603050405020304" pitchFamily="18" charset="0"/>
                <a:cs typeface="Times New Roman" panose="02020603050405020304" pitchFamily="18" charset="0"/>
              </a:rPr>
              <a:t>，为车辆签发假名证书</a:t>
            </a:r>
            <a:endParaRPr lang="en-US" altLang="zh-CN" sz="2000" kern="0" dirty="0">
              <a:latin typeface="Times New Roman" panose="02020603050405020304" pitchFamily="18" charset="0"/>
              <a:cs typeface="Times New Roman" panose="02020603050405020304" pitchFamily="18" charset="0"/>
            </a:endParaRPr>
          </a:p>
          <a:p>
            <a:pPr lvl="1">
              <a:lnSpc>
                <a:spcPct val="150000"/>
              </a:lnSpc>
            </a:pPr>
            <a:r>
              <a:rPr lang="en-US" altLang="zh-CN" sz="2000" kern="0" dirty="0">
                <a:solidFill>
                  <a:srgbClr val="006BB7"/>
                </a:solidFill>
                <a:latin typeface="Times New Roman" panose="02020603050405020304" pitchFamily="18" charset="0"/>
                <a:cs typeface="Times New Roman" panose="02020603050405020304" pitchFamily="18" charset="0"/>
              </a:rPr>
              <a:t>LA</a:t>
            </a:r>
            <a:r>
              <a:rPr lang="zh-CN" altLang="en-US" sz="2000" kern="0" dirty="0">
                <a:latin typeface="Times New Roman" panose="02020603050405020304" pitchFamily="18" charset="0"/>
                <a:cs typeface="Times New Roman" panose="02020603050405020304" pitchFamily="18" charset="0"/>
              </a:rPr>
              <a:t>：链接值处理器，用于生成假名</a:t>
            </a:r>
            <a:r>
              <a:rPr lang="zh-CN" altLang="zh-CN" sz="2000" kern="1200" dirty="0"/>
              <a:t>证书中的链接值，</a:t>
            </a:r>
            <a:r>
              <a:rPr lang="zh-CN" altLang="en-US" sz="2000" kern="1200" dirty="0"/>
              <a:t>以</a:t>
            </a:r>
            <a:r>
              <a:rPr lang="zh-CN" altLang="zh-CN" sz="2000" kern="1200" dirty="0"/>
              <a:t>支持高效撤销</a:t>
            </a:r>
            <a:r>
              <a:rPr lang="zh-CN" altLang="en-US" sz="2000" kern="1200" dirty="0"/>
              <a:t>；</a:t>
            </a:r>
            <a:endParaRPr lang="en-US" altLang="zh-CN" sz="2000" kern="0" dirty="0">
              <a:latin typeface="Times New Roman" panose="02020603050405020304" pitchFamily="18" charset="0"/>
              <a:cs typeface="Times New Roman" panose="02020603050405020304" pitchFamily="18" charset="0"/>
            </a:endParaRPr>
          </a:p>
          <a:p>
            <a:pPr lvl="1">
              <a:lnSpc>
                <a:spcPct val="150000"/>
              </a:lnSpc>
            </a:pPr>
            <a:r>
              <a:rPr lang="en-US" altLang="zh-CN" sz="2000" kern="0" dirty="0">
                <a:solidFill>
                  <a:srgbClr val="006BB7"/>
                </a:solidFill>
                <a:latin typeface="Times New Roman" panose="02020603050405020304" pitchFamily="18" charset="0"/>
                <a:cs typeface="Times New Roman" panose="02020603050405020304" pitchFamily="18" charset="0"/>
              </a:rPr>
              <a:t>MA</a:t>
            </a:r>
            <a:r>
              <a:rPr lang="zh-CN" altLang="en-US" sz="2000" kern="0" dirty="0">
                <a:latin typeface="Times New Roman" panose="02020603050405020304" pitchFamily="18" charset="0"/>
                <a:cs typeface="Times New Roman" panose="02020603050405020304" pitchFamily="18" charset="0"/>
              </a:rPr>
              <a:t>：</a:t>
            </a:r>
            <a:r>
              <a:rPr lang="zh-CN" altLang="en-US" sz="2000" kern="0" dirty="0"/>
              <a:t>不当行为处理器，可检测并报告车辆的不当行为以撤销其相关证书，发布</a:t>
            </a:r>
            <a:r>
              <a:rPr lang="en-US" altLang="zh-CN" sz="2000" kern="0" dirty="0">
                <a:latin typeface="Times New Roman" panose="02020603050405020304" pitchFamily="18" charset="0"/>
                <a:cs typeface="Times New Roman" panose="02020603050405020304" pitchFamily="18" charset="0"/>
              </a:rPr>
              <a:t>CRL</a:t>
            </a:r>
            <a:r>
              <a:rPr lang="zh-CN" altLang="en-US" sz="2000" kern="0" dirty="0">
                <a:latin typeface="Times New Roman" panose="02020603050405020304" pitchFamily="18" charset="0"/>
                <a:cs typeface="Times New Roman" panose="02020603050405020304" pitchFamily="18" charset="0"/>
              </a:rPr>
              <a:t>等</a:t>
            </a:r>
            <a:endParaRPr lang="en-US" altLang="zh-CN" sz="2000" kern="0" dirty="0">
              <a:latin typeface="Times New Roman" panose="02020603050405020304" pitchFamily="18" charset="0"/>
              <a:cs typeface="Times New Roman" panose="02020603050405020304" pitchFamily="18" charset="0"/>
            </a:endParaRPr>
          </a:p>
          <a:p>
            <a:pPr lvl="1"/>
            <a:endParaRPr lang="en-US" altLang="zh-CN" sz="2400" kern="0" dirty="0"/>
          </a:p>
          <a:p>
            <a:pPr lvl="1"/>
            <a:endParaRPr lang="zh-CN" altLang="en-US" sz="2400"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2800" dirty="0">
                <a:latin typeface="Times New Roman" panose="02020603050405020304" pitchFamily="18" charset="0"/>
                <a:cs typeface="Times New Roman" panose="02020603050405020304" pitchFamily="18" charset="0"/>
              </a:rPr>
              <a:t>SCMS</a:t>
            </a:r>
            <a:r>
              <a:rPr lang="zh-CN" altLang="en-US" sz="2800" dirty="0">
                <a:latin typeface="Times New Roman" panose="02020603050405020304" pitchFamily="18" charset="0"/>
                <a:cs typeface="Times New Roman" panose="02020603050405020304" pitchFamily="18" charset="0"/>
              </a:rPr>
              <a:t>中</a:t>
            </a:r>
            <a:r>
              <a:rPr lang="en-US" altLang="zh-CN" sz="2800" dirty="0">
                <a:latin typeface="Times New Roman" panose="02020603050405020304" pitchFamily="18" charset="0"/>
                <a:cs typeface="Times New Roman" panose="02020603050405020304" pitchFamily="18" charset="0"/>
              </a:rPr>
              <a:t>4</a:t>
            </a:r>
            <a:r>
              <a:rPr lang="zh-CN" altLang="en-US" sz="2800" dirty="0">
                <a:latin typeface="Times New Roman" panose="02020603050405020304" pitchFamily="18" charset="0"/>
                <a:cs typeface="Times New Roman" panose="02020603050405020304" pitchFamily="18" charset="0"/>
              </a:rPr>
              <a:t>种证书类型</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solidFill>
                  <a:srgbClr val="006BB7"/>
                </a:solidFill>
                <a:latin typeface="Times New Roman" panose="02020603050405020304" pitchFamily="18" charset="0"/>
                <a:cs typeface="Times New Roman" panose="02020603050405020304" pitchFamily="18" charset="0"/>
              </a:rPr>
              <a:t>OBE/RSE</a:t>
            </a:r>
            <a:r>
              <a:rPr lang="zh-CN" altLang="en-US" sz="2400" dirty="0">
                <a:solidFill>
                  <a:srgbClr val="006BB7"/>
                </a:solidFill>
                <a:latin typeface="Times New Roman" panose="02020603050405020304" pitchFamily="18" charset="0"/>
                <a:cs typeface="Times New Roman" panose="02020603050405020304" pitchFamily="18" charset="0"/>
              </a:rPr>
              <a:t>注册证书（</a:t>
            </a:r>
            <a:r>
              <a:rPr lang="en-US" altLang="zh-CN" sz="2400" dirty="0">
                <a:solidFill>
                  <a:srgbClr val="006BB7"/>
                </a:solidFill>
                <a:latin typeface="Times New Roman" panose="02020603050405020304" pitchFamily="18" charset="0"/>
                <a:cs typeface="Times New Roman" panose="02020603050405020304" pitchFamily="18" charset="0"/>
              </a:rPr>
              <a:t>Enrollment Certificate</a:t>
            </a:r>
            <a:r>
              <a:rPr lang="zh-CN" altLang="en-US" sz="2400" dirty="0">
                <a:solidFill>
                  <a:srgbClr val="006BB7"/>
                </a:solidFill>
                <a:latin typeface="Times New Roman" panose="02020603050405020304" pitchFamily="18" charset="0"/>
                <a:cs typeface="Times New Roman" panose="02020603050405020304" pitchFamily="18" charset="0"/>
              </a:rPr>
              <a:t>）</a:t>
            </a:r>
            <a:endParaRPr lang="en-US" altLang="zh-CN" sz="2400" dirty="0">
              <a:solidFill>
                <a:srgbClr val="006BB7"/>
              </a:solidFill>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ECA</a:t>
            </a:r>
            <a:r>
              <a:rPr lang="zh-CN" altLang="en-US" sz="2000" dirty="0">
                <a:latin typeface="Times New Roman" panose="02020603050405020304" pitchFamily="18" charset="0"/>
                <a:cs typeface="Times New Roman" panose="02020603050405020304" pitchFamily="18" charset="0"/>
              </a:rPr>
              <a:t>签发；</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在车辆自启动引导过程中获得；</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OBE/RSE</a:t>
            </a:r>
            <a:r>
              <a:rPr lang="zh-CN" altLang="en-US" sz="2000" dirty="0">
                <a:latin typeface="Times New Roman" panose="02020603050405020304" pitchFamily="18" charset="0"/>
                <a:cs typeface="Times New Roman" panose="02020603050405020304" pitchFamily="18" charset="0"/>
              </a:rPr>
              <a:t>用该证书请求后面的签名证书和加密证书</a:t>
            </a:r>
            <a:endParaRPr lang="en-US" altLang="zh-CN" sz="2000" dirty="0">
              <a:latin typeface="Times New Roman" panose="02020603050405020304" pitchFamily="18" charset="0"/>
              <a:cs typeface="Times New Roman" panose="02020603050405020304" pitchFamily="18" charset="0"/>
            </a:endParaRPr>
          </a:p>
          <a:p>
            <a:pPr lvl="1">
              <a:lnSpc>
                <a:spcPct val="150000"/>
              </a:lnSpc>
            </a:pPr>
            <a:r>
              <a:rPr lang="en-US" altLang="zh-CN" sz="2400" dirty="0">
                <a:solidFill>
                  <a:srgbClr val="006BB7"/>
                </a:solidFill>
                <a:latin typeface="Times New Roman" panose="02020603050405020304" pitchFamily="18" charset="0"/>
                <a:cs typeface="Times New Roman" panose="02020603050405020304" pitchFamily="18" charset="0"/>
              </a:rPr>
              <a:t>OBE</a:t>
            </a:r>
            <a:r>
              <a:rPr lang="zh-CN" altLang="en-US" sz="2400" dirty="0">
                <a:solidFill>
                  <a:srgbClr val="006BB7"/>
                </a:solidFill>
                <a:latin typeface="Times New Roman" panose="02020603050405020304" pitchFamily="18" charset="0"/>
                <a:cs typeface="Times New Roman" panose="02020603050405020304" pitchFamily="18" charset="0"/>
              </a:rPr>
              <a:t>假名证书</a:t>
            </a:r>
            <a:r>
              <a:rPr lang="en-US" altLang="zh-CN" sz="2400" dirty="0">
                <a:solidFill>
                  <a:srgbClr val="006BB7"/>
                </a:solidFill>
                <a:latin typeface="Times New Roman" panose="02020603050405020304" pitchFamily="18" charset="0"/>
                <a:cs typeface="Times New Roman" panose="02020603050405020304" pitchFamily="18" charset="0"/>
              </a:rPr>
              <a:t>(Pseudonym Certificate)</a:t>
            </a:r>
            <a:endParaRPr lang="en-US" altLang="zh-CN" sz="2400" dirty="0">
              <a:solidFill>
                <a:srgbClr val="006BB7"/>
              </a:solidFill>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PCA</a:t>
            </a:r>
            <a:r>
              <a:rPr lang="zh-CN" altLang="en-US" sz="2000" dirty="0">
                <a:latin typeface="Times New Roman" panose="02020603050405020304" pitchFamily="18" charset="0"/>
                <a:cs typeface="Times New Roman" panose="02020603050405020304" pitchFamily="18" charset="0"/>
              </a:rPr>
              <a:t>加密颁发，仅用于对</a:t>
            </a:r>
            <a:r>
              <a:rPr lang="en-US" altLang="zh-CN" sz="2000" dirty="0">
                <a:latin typeface="Times New Roman" panose="02020603050405020304" pitchFamily="18" charset="0"/>
                <a:cs typeface="Times New Roman" panose="02020603050405020304" pitchFamily="18" charset="0"/>
              </a:rPr>
              <a:t>BSM</a:t>
            </a:r>
            <a:r>
              <a:rPr lang="zh-CN" altLang="en-US" sz="2000" dirty="0">
                <a:latin typeface="Times New Roman" panose="02020603050405020304" pitchFamily="18" charset="0"/>
                <a:cs typeface="Times New Roman" panose="02020603050405020304" pitchFamily="18" charset="0"/>
              </a:rPr>
              <a:t>签名；</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提供了匿名性，不可链接性和有效的撤销；</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zh-CN" altLang="en-US" sz="2000" b="1" dirty="0">
                <a:latin typeface="Times New Roman" panose="02020603050405020304" pitchFamily="18" charset="0"/>
                <a:cs typeface="Times New Roman" panose="02020603050405020304" pitchFamily="18" charset="0"/>
              </a:rPr>
              <a:t>车辆通过注册证书来申请假名证书</a:t>
            </a:r>
            <a:endParaRPr lang="en-US" altLang="zh-CN" sz="2000" dirty="0">
              <a:latin typeface="Times New Roman" panose="02020603050405020304" pitchFamily="18" charset="0"/>
              <a:cs typeface="Times New Roman" panose="02020603050405020304" pitchFamily="18" charset="0"/>
            </a:endParaRPr>
          </a:p>
        </p:txBody>
      </p:sp>
      <p:sp>
        <p:nvSpPr>
          <p:cNvPr id="4" name="标题 2"/>
          <p:cNvSpPr>
            <a:spLocks noGrp="1"/>
          </p:cNvSpPr>
          <p:nvPr>
            <p:ph type="ctrTitle"/>
          </p:nvPr>
        </p:nvSpPr>
        <p:spPr>
          <a:xfrm>
            <a:off x="611188" y="357188"/>
            <a:ext cx="7921625" cy="792162"/>
          </a:xfrm>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总体框架</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证书类型</a:t>
            </a:r>
            <a:endParaRPr lang="zh-CN" altLang="en-US" dirty="0"/>
          </a:p>
        </p:txBody>
      </p:sp>
      <p:sp>
        <p:nvSpPr>
          <p:cNvPr id="5" name="文本框 4"/>
          <p:cNvSpPr txBox="1"/>
          <p:nvPr/>
        </p:nvSpPr>
        <p:spPr>
          <a:xfrm>
            <a:off x="6732240" y="2708920"/>
            <a:ext cx="1800573" cy="870751"/>
          </a:xfrm>
          <a:prstGeom prst="rect">
            <a:avLst/>
          </a:prstGeom>
          <a:noFill/>
        </p:spPr>
        <p:txBody>
          <a:bodyPr wrap="square" rtlCol="0">
            <a:spAutoFit/>
          </a:bodyPr>
          <a:lstStyle/>
          <a:p>
            <a:pPr>
              <a:lnSpc>
                <a:spcPct val="150000"/>
              </a:lnSpc>
            </a:pPr>
            <a:r>
              <a:rPr lang="en-US" altLang="zh-CN" dirty="0">
                <a:solidFill>
                  <a:srgbClr val="006BB7"/>
                </a:solidFill>
                <a:latin typeface="Times New Roman" panose="02020603050405020304" pitchFamily="18" charset="0"/>
                <a:cs typeface="Times New Roman" panose="02020603050405020304" pitchFamily="18" charset="0"/>
              </a:rPr>
              <a:t>RSE:</a:t>
            </a:r>
            <a:r>
              <a:rPr lang="zh-CN" altLang="en-US" dirty="0">
                <a:solidFill>
                  <a:srgbClr val="006BB7"/>
                </a:solidFill>
                <a:latin typeface="Times New Roman" panose="02020603050405020304" pitchFamily="18" charset="0"/>
                <a:cs typeface="Times New Roman" panose="02020603050405020304" pitchFamily="18" charset="0"/>
              </a:rPr>
              <a:t> 路边设备</a:t>
            </a:r>
            <a:endParaRPr lang="en-US" altLang="zh-CN" dirty="0">
              <a:solidFill>
                <a:srgbClr val="006BB7"/>
              </a:solidFill>
              <a:latin typeface="Times New Roman" panose="02020603050405020304" pitchFamily="18" charset="0"/>
              <a:cs typeface="Times New Roman" panose="02020603050405020304" pitchFamily="18" charset="0"/>
            </a:endParaRPr>
          </a:p>
          <a:p>
            <a:pPr>
              <a:lnSpc>
                <a:spcPct val="150000"/>
              </a:lnSpc>
            </a:pPr>
            <a:r>
              <a:rPr lang="en-US" altLang="zh-CN" dirty="0">
                <a:solidFill>
                  <a:srgbClr val="006BB7"/>
                </a:solidFill>
                <a:latin typeface="Times New Roman" panose="02020603050405020304" pitchFamily="18" charset="0"/>
                <a:cs typeface="Times New Roman" panose="02020603050405020304" pitchFamily="18" charset="0"/>
              </a:rPr>
              <a:t>OBE: </a:t>
            </a:r>
            <a:r>
              <a:rPr lang="zh-CN" altLang="en-US" dirty="0">
                <a:solidFill>
                  <a:srgbClr val="006BB7"/>
                </a:solidFill>
                <a:latin typeface="Times New Roman" panose="02020603050405020304" pitchFamily="18" charset="0"/>
                <a:cs typeface="Times New Roman" panose="02020603050405020304" pitchFamily="18" charset="0"/>
              </a:rPr>
              <a:t>车载设备</a:t>
            </a:r>
            <a:endParaRPr lang="en-US" altLang="zh-CN" dirty="0">
              <a:solidFill>
                <a:srgbClr val="006BB7"/>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6516402" y="4718779"/>
            <a:ext cx="2232248" cy="784254"/>
          </a:xfrm>
          <a:prstGeom prst="rect">
            <a:avLst/>
          </a:prstGeom>
          <a:noFill/>
        </p:spPr>
        <p:txBody>
          <a:bodyPr wrap="square" rtlCol="0">
            <a:spAutoFit/>
          </a:bodyPr>
          <a:lstStyle/>
          <a:p>
            <a:pPr>
              <a:lnSpc>
                <a:spcPct val="150000"/>
              </a:lnSpc>
            </a:pPr>
            <a:r>
              <a:rPr lang="en-US" altLang="zh-CN" sz="1600" dirty="0">
                <a:solidFill>
                  <a:srgbClr val="F08700"/>
                </a:solidFill>
                <a:latin typeface="Times New Roman" panose="02020603050405020304" pitchFamily="18" charset="0"/>
                <a:cs typeface="Times New Roman" panose="02020603050405020304" pitchFamily="18" charset="0"/>
              </a:rPr>
              <a:t>Basic Safety Message:</a:t>
            </a:r>
            <a:r>
              <a:rPr lang="zh-CN" altLang="en-US" sz="1600" dirty="0">
                <a:solidFill>
                  <a:srgbClr val="F08700"/>
                </a:solidFill>
                <a:latin typeface="Times New Roman" panose="02020603050405020304" pitchFamily="18" charset="0"/>
                <a:cs typeface="Times New Roman" panose="02020603050405020304" pitchFamily="18" charset="0"/>
              </a:rPr>
              <a:t> 基本安全消息</a:t>
            </a:r>
            <a:endParaRPr lang="en-US" altLang="zh-CN" sz="1600" dirty="0">
              <a:solidFill>
                <a:srgbClr val="F087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0667" y="1340768"/>
            <a:ext cx="8229600" cy="4525963"/>
          </a:xfrm>
        </p:spPr>
        <p:txBody>
          <a:bodyPr/>
          <a:lstStyle/>
          <a:p>
            <a:r>
              <a:rPr lang="en-US" altLang="zh-CN" sz="2800" dirty="0">
                <a:latin typeface="Times New Roman" panose="02020603050405020304" pitchFamily="18" charset="0"/>
                <a:cs typeface="Times New Roman" panose="02020603050405020304" pitchFamily="18" charset="0"/>
              </a:rPr>
              <a:t>SCMS</a:t>
            </a:r>
            <a:r>
              <a:rPr lang="zh-CN" altLang="en-US" sz="2800" dirty="0">
                <a:latin typeface="Times New Roman" panose="02020603050405020304" pitchFamily="18" charset="0"/>
                <a:cs typeface="Times New Roman" panose="02020603050405020304" pitchFamily="18" charset="0"/>
              </a:rPr>
              <a:t>中</a:t>
            </a:r>
            <a:r>
              <a:rPr lang="en-US" altLang="zh-CN" sz="2800" dirty="0">
                <a:latin typeface="Times New Roman" panose="02020603050405020304" pitchFamily="18" charset="0"/>
                <a:cs typeface="Times New Roman" panose="02020603050405020304" pitchFamily="18" charset="0"/>
              </a:rPr>
              <a:t>4</a:t>
            </a:r>
            <a:r>
              <a:rPr lang="zh-CN" altLang="en-US" sz="2800" dirty="0">
                <a:latin typeface="Times New Roman" panose="02020603050405020304" pitchFamily="18" charset="0"/>
                <a:cs typeface="Times New Roman" panose="02020603050405020304" pitchFamily="18" charset="0"/>
              </a:rPr>
              <a:t>种证书类型</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solidFill>
                  <a:srgbClr val="006BB7"/>
                </a:solidFill>
                <a:latin typeface="Times New Roman" panose="02020603050405020304" pitchFamily="18" charset="0"/>
                <a:cs typeface="Times New Roman" panose="02020603050405020304" pitchFamily="18" charset="0"/>
              </a:rPr>
              <a:t>身份证书</a:t>
            </a:r>
            <a:r>
              <a:rPr lang="en-US" altLang="zh-CN" sz="2400" dirty="0">
                <a:solidFill>
                  <a:srgbClr val="006BB7"/>
                </a:solidFill>
                <a:latin typeface="Times New Roman" panose="02020603050405020304" pitchFamily="18" charset="0"/>
                <a:cs typeface="Times New Roman" panose="02020603050405020304" pitchFamily="18" charset="0"/>
              </a:rPr>
              <a:t>(Identification Certificate)</a:t>
            </a:r>
            <a:endParaRPr lang="en-US" altLang="zh-CN" sz="2400" dirty="0">
              <a:solidFill>
                <a:srgbClr val="006BB7"/>
              </a:solidFill>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OBE</a:t>
            </a:r>
            <a:r>
              <a:rPr lang="zh-CN" altLang="en-US" sz="2000" dirty="0">
                <a:latin typeface="Times New Roman" panose="02020603050405020304" pitchFamily="18" charset="0"/>
                <a:cs typeface="Times New Roman" panose="02020603050405020304" pitchFamily="18" charset="0"/>
              </a:rPr>
              <a:t>在需要证明自己身份时使用，常用于授权过程，且仅用于</a:t>
            </a:r>
            <a:r>
              <a:rPr lang="en-US" altLang="zh-CN" sz="2000" dirty="0">
                <a:latin typeface="Times New Roman" panose="02020603050405020304" pitchFamily="18" charset="0"/>
                <a:cs typeface="Times New Roman" panose="02020603050405020304" pitchFamily="18" charset="0"/>
              </a:rPr>
              <a:t>V2I</a:t>
            </a:r>
            <a:r>
              <a:rPr lang="zh-CN" altLang="en-US" sz="2000" dirty="0">
                <a:latin typeface="Times New Roman" panose="02020603050405020304" pitchFamily="18" charset="0"/>
                <a:cs typeface="Times New Roman" panose="02020603050405020304" pitchFamily="18" charset="0"/>
              </a:rPr>
              <a:t>通信，如</a:t>
            </a:r>
            <a:r>
              <a:rPr lang="en-US" altLang="zh-CN" sz="2000" dirty="0">
                <a:latin typeface="Times New Roman" panose="02020603050405020304" pitchFamily="18" charset="0"/>
                <a:cs typeface="Times New Roman" panose="02020603050405020304" pitchFamily="18" charset="0"/>
              </a:rPr>
              <a:t>OBE</a:t>
            </a:r>
            <a:r>
              <a:rPr lang="zh-CN" altLang="en-US" sz="2000" dirty="0">
                <a:latin typeface="Times New Roman" panose="02020603050405020304" pitchFamily="18" charset="0"/>
                <a:cs typeface="Times New Roman" panose="02020603050405020304" pitchFamily="18" charset="0"/>
              </a:rPr>
              <a:t>向</a:t>
            </a:r>
            <a:r>
              <a:rPr lang="en-US" altLang="zh-CN" sz="2000" dirty="0">
                <a:latin typeface="Times New Roman" panose="02020603050405020304" pitchFamily="18" charset="0"/>
                <a:cs typeface="Times New Roman" panose="02020603050405020304" pitchFamily="18" charset="0"/>
              </a:rPr>
              <a:t>RSE</a:t>
            </a:r>
            <a:r>
              <a:rPr lang="zh-CN" altLang="en-US" sz="2000" dirty="0">
                <a:latin typeface="Times New Roman" panose="02020603050405020304" pitchFamily="18" charset="0"/>
                <a:cs typeface="Times New Roman" panose="02020603050405020304" pitchFamily="18" charset="0"/>
              </a:rPr>
              <a:t>请求获得某道路的通行权；</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不提供匿名性和不可链接性，由</a:t>
            </a:r>
            <a:r>
              <a:rPr lang="en-US" altLang="zh-CN" sz="2000" dirty="0">
                <a:latin typeface="Times New Roman" panose="02020603050405020304" pitchFamily="18" charset="0"/>
                <a:cs typeface="Times New Roman" panose="02020603050405020304" pitchFamily="18" charset="0"/>
              </a:rPr>
              <a:t>PCA</a:t>
            </a:r>
            <a:r>
              <a:rPr lang="zh-CN" altLang="en-US" sz="2000" dirty="0">
                <a:latin typeface="Times New Roman" panose="02020603050405020304" pitchFamily="18" charset="0"/>
                <a:cs typeface="Times New Roman" panose="02020603050405020304" pitchFamily="18" charset="0"/>
              </a:rPr>
              <a:t>签发</a:t>
            </a:r>
            <a:endParaRPr lang="en-US" altLang="zh-CN" sz="2000" dirty="0">
              <a:latin typeface="Times New Roman" panose="02020603050405020304" pitchFamily="18" charset="0"/>
              <a:cs typeface="Times New Roman" panose="02020603050405020304" pitchFamily="18" charset="0"/>
            </a:endParaRPr>
          </a:p>
          <a:p>
            <a:pPr lvl="1">
              <a:lnSpc>
                <a:spcPct val="150000"/>
              </a:lnSpc>
            </a:pPr>
            <a:r>
              <a:rPr lang="zh-CN" altLang="en-US" sz="2400" dirty="0">
                <a:solidFill>
                  <a:srgbClr val="006BB7"/>
                </a:solidFill>
                <a:latin typeface="Times New Roman" panose="02020603050405020304" pitchFamily="18" charset="0"/>
                <a:cs typeface="Times New Roman" panose="02020603050405020304" pitchFamily="18" charset="0"/>
              </a:rPr>
              <a:t>应用证书</a:t>
            </a:r>
            <a:r>
              <a:rPr lang="en-US" altLang="zh-CN" sz="2400" dirty="0">
                <a:solidFill>
                  <a:srgbClr val="006BB7"/>
                </a:solidFill>
                <a:latin typeface="Times New Roman" panose="02020603050405020304" pitchFamily="18" charset="0"/>
                <a:cs typeface="Times New Roman" panose="02020603050405020304" pitchFamily="18" charset="0"/>
              </a:rPr>
              <a:t>(Application Certificate)</a:t>
            </a:r>
            <a:endParaRPr lang="en-US" altLang="zh-CN" sz="2400" dirty="0">
              <a:solidFill>
                <a:srgbClr val="006BB7"/>
              </a:solidFill>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由</a:t>
            </a:r>
            <a:r>
              <a:rPr lang="en-US" altLang="zh-CN" sz="2000" dirty="0">
                <a:latin typeface="Times New Roman" panose="02020603050405020304" pitchFamily="18" charset="0"/>
                <a:cs typeface="Times New Roman" panose="02020603050405020304" pitchFamily="18" charset="0"/>
              </a:rPr>
              <a:t>PCA</a:t>
            </a:r>
            <a:r>
              <a:rPr lang="zh-CN" altLang="en-US" sz="2000" dirty="0">
                <a:latin typeface="Times New Roman" panose="02020603050405020304" pitchFamily="18" charset="0"/>
                <a:cs typeface="Times New Roman" panose="02020603050405020304" pitchFamily="18" charset="0"/>
              </a:rPr>
              <a:t>签发，</a:t>
            </a:r>
            <a:r>
              <a:rPr lang="en-US" altLang="zh-CN" sz="2000" dirty="0">
                <a:latin typeface="Times New Roman" panose="02020603050405020304" pitchFamily="18" charset="0"/>
                <a:cs typeface="Times New Roman" panose="02020603050405020304" pitchFamily="18" charset="0"/>
              </a:rPr>
              <a:t>RSE</a:t>
            </a:r>
            <a:r>
              <a:rPr lang="zh-CN" altLang="en-US" sz="2000" dirty="0">
                <a:latin typeface="Times New Roman" panose="02020603050405020304" pitchFamily="18" charset="0"/>
                <a:cs typeface="Times New Roman" panose="02020603050405020304" pitchFamily="18" charset="0"/>
              </a:rPr>
              <a:t>使用这类证书对广播的消息签名</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zh-CN" altLang="zh-CN" sz="2000" dirty="0">
                <a:latin typeface="Times New Roman" panose="02020603050405020304" pitchFamily="18" charset="0"/>
                <a:cs typeface="Times New Roman" panose="02020603050405020304" pitchFamily="18" charset="0"/>
              </a:rPr>
              <a:t>还可以用于向</a:t>
            </a:r>
            <a:r>
              <a:rPr lang="en-US" altLang="zh-CN" sz="2000" dirty="0">
                <a:latin typeface="Times New Roman" panose="02020603050405020304" pitchFamily="18" charset="0"/>
                <a:cs typeface="Times New Roman" panose="02020603050405020304" pitchFamily="18" charset="0"/>
              </a:rPr>
              <a:t>OBE</a:t>
            </a:r>
            <a:r>
              <a:rPr lang="zh-CN" altLang="zh-CN" sz="2000" dirty="0">
                <a:latin typeface="Times New Roman" panose="02020603050405020304" pitchFamily="18" charset="0"/>
                <a:cs typeface="Times New Roman" panose="02020603050405020304" pitchFamily="18" charset="0"/>
              </a:rPr>
              <a:t>提供加密密钥</a:t>
            </a:r>
            <a:r>
              <a:rPr lang="zh-CN" altLang="en-US" sz="2000" dirty="0">
                <a:latin typeface="Times New Roman" panose="02020603050405020304" pitchFamily="18" charset="0"/>
                <a:cs typeface="Times New Roman" panose="02020603050405020304" pitchFamily="18" charset="0"/>
              </a:rPr>
              <a:t>（可选地）</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zh-CN" altLang="zh-CN" sz="2000" dirty="0">
                <a:latin typeface="Times New Roman" panose="02020603050405020304" pitchFamily="18" charset="0"/>
                <a:cs typeface="Times New Roman" panose="02020603050405020304" pitchFamily="18" charset="0"/>
              </a:rPr>
              <a:t>唯一一种包含加密</a:t>
            </a:r>
            <a:r>
              <a:rPr lang="zh-CN" altLang="en-US" sz="2000" dirty="0">
                <a:latin typeface="Times New Roman" panose="02020603050405020304" pitchFamily="18" charset="0"/>
                <a:cs typeface="Times New Roman" panose="02020603050405020304" pitchFamily="18" charset="0"/>
              </a:rPr>
              <a:t>公钥</a:t>
            </a:r>
            <a:r>
              <a:rPr lang="zh-CN" altLang="zh-CN" sz="2000" dirty="0">
                <a:latin typeface="Times New Roman" panose="02020603050405020304" pitchFamily="18" charset="0"/>
                <a:cs typeface="Times New Roman" panose="02020603050405020304" pitchFamily="18" charset="0"/>
              </a:rPr>
              <a:t>的证书类型</a:t>
            </a:r>
            <a:r>
              <a:rPr lang="zh-CN" altLang="en-US" sz="2000" dirty="0">
                <a:latin typeface="Times New Roman" panose="02020603050405020304" pitchFamily="18" charset="0"/>
                <a:cs typeface="Times New Roman" panose="02020603050405020304" pitchFamily="18" charset="0"/>
              </a:rPr>
              <a:t>，可允许接收者使用该公钥加密消息发送给证书持有者</a:t>
            </a:r>
            <a:endParaRPr lang="zh-CN" altLang="en-US" sz="2000"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889694" y="1457377"/>
            <a:ext cx="1800573" cy="870751"/>
          </a:xfrm>
          <a:prstGeom prst="rect">
            <a:avLst/>
          </a:prstGeom>
          <a:noFill/>
        </p:spPr>
        <p:txBody>
          <a:bodyPr wrap="square" rtlCol="0">
            <a:spAutoFit/>
          </a:bodyPr>
          <a:lstStyle/>
          <a:p>
            <a:pPr>
              <a:lnSpc>
                <a:spcPct val="150000"/>
              </a:lnSpc>
            </a:pPr>
            <a:r>
              <a:rPr lang="en-US" altLang="zh-CN" dirty="0">
                <a:solidFill>
                  <a:srgbClr val="006BB7"/>
                </a:solidFill>
                <a:latin typeface="Times New Roman" panose="02020603050405020304" pitchFamily="18" charset="0"/>
                <a:cs typeface="Times New Roman" panose="02020603050405020304" pitchFamily="18" charset="0"/>
              </a:rPr>
              <a:t>RSE:</a:t>
            </a:r>
            <a:r>
              <a:rPr lang="zh-CN" altLang="en-US" dirty="0">
                <a:solidFill>
                  <a:srgbClr val="006BB7"/>
                </a:solidFill>
                <a:latin typeface="Times New Roman" panose="02020603050405020304" pitchFamily="18" charset="0"/>
                <a:cs typeface="Times New Roman" panose="02020603050405020304" pitchFamily="18" charset="0"/>
              </a:rPr>
              <a:t> 路边设备</a:t>
            </a:r>
            <a:endParaRPr lang="en-US" altLang="zh-CN" dirty="0">
              <a:solidFill>
                <a:srgbClr val="006BB7"/>
              </a:solidFill>
              <a:latin typeface="Times New Roman" panose="02020603050405020304" pitchFamily="18" charset="0"/>
              <a:cs typeface="Times New Roman" panose="02020603050405020304" pitchFamily="18" charset="0"/>
            </a:endParaRPr>
          </a:p>
          <a:p>
            <a:pPr>
              <a:lnSpc>
                <a:spcPct val="150000"/>
              </a:lnSpc>
            </a:pPr>
            <a:r>
              <a:rPr lang="en-US" altLang="zh-CN" dirty="0">
                <a:solidFill>
                  <a:srgbClr val="006BB7"/>
                </a:solidFill>
                <a:latin typeface="Times New Roman" panose="02020603050405020304" pitchFamily="18" charset="0"/>
                <a:cs typeface="Times New Roman" panose="02020603050405020304" pitchFamily="18" charset="0"/>
              </a:rPr>
              <a:t>OBE: </a:t>
            </a:r>
            <a:r>
              <a:rPr lang="zh-CN" altLang="en-US" dirty="0">
                <a:solidFill>
                  <a:srgbClr val="006BB7"/>
                </a:solidFill>
                <a:latin typeface="Times New Roman" panose="02020603050405020304" pitchFamily="18" charset="0"/>
                <a:cs typeface="Times New Roman" panose="02020603050405020304" pitchFamily="18" charset="0"/>
              </a:rPr>
              <a:t>车载设备</a:t>
            </a:r>
            <a:endParaRPr lang="en-US" altLang="zh-CN" dirty="0">
              <a:solidFill>
                <a:srgbClr val="006BB7"/>
              </a:solidFill>
              <a:latin typeface="Times New Roman" panose="02020603050405020304" pitchFamily="18" charset="0"/>
              <a:cs typeface="Times New Roman" panose="02020603050405020304" pitchFamily="18" charset="0"/>
            </a:endParaRPr>
          </a:p>
        </p:txBody>
      </p:sp>
      <p:sp>
        <p:nvSpPr>
          <p:cNvPr id="7" name="标题 2"/>
          <p:cNvSpPr>
            <a:spLocks noGrp="1"/>
          </p:cNvSpPr>
          <p:nvPr>
            <p:ph type="ctrTitle"/>
          </p:nvPr>
        </p:nvSpPr>
        <p:spPr>
          <a:xfrm>
            <a:off x="611188" y="357188"/>
            <a:ext cx="7921625" cy="792162"/>
          </a:xfrm>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总体框架</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证书类型</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12776"/>
            <a:ext cx="8229600" cy="4525963"/>
          </a:xfrm>
        </p:spPr>
        <p:txBody>
          <a:bodyPr/>
          <a:lstStyle/>
          <a:p>
            <a:pPr>
              <a:lnSpc>
                <a:spcPct val="150000"/>
              </a:lnSpc>
            </a:pPr>
            <a:r>
              <a:rPr lang="en-US" altLang="zh-CN" sz="2800" dirty="0" err="1">
                <a:latin typeface="Times New Roman" panose="02020603050405020304" pitchFamily="18" charset="0"/>
                <a:cs typeface="Times New Roman" panose="02020603050405020304" pitchFamily="18" charset="0"/>
              </a:rPr>
              <a:t>Bootstraping</a:t>
            </a:r>
            <a:r>
              <a:rPr lang="zh-CN" altLang="en-US" sz="2800" dirty="0">
                <a:latin typeface="Times New Roman" panose="02020603050405020304" pitchFamily="18" charset="0"/>
                <a:cs typeface="Times New Roman" panose="02020603050405020304" pitchFamily="18" charset="0"/>
              </a:rPr>
              <a:t>，设备引导主要包括：</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初始化加载 所有</a:t>
            </a:r>
            <a:r>
              <a:rPr lang="en-US" altLang="zh-CN" sz="2400" dirty="0">
                <a:latin typeface="Times New Roman" panose="02020603050405020304" pitchFamily="18" charset="0"/>
                <a:cs typeface="Times New Roman" panose="02020603050405020304" pitchFamily="18" charset="0"/>
              </a:rPr>
              <a:t>Electors</a:t>
            </a:r>
            <a:r>
              <a:rPr lang="zh-CN" altLang="en-US" sz="2400" dirty="0">
                <a:latin typeface="Times New Roman" panose="02020603050405020304" pitchFamily="18" charset="0"/>
                <a:cs typeface="Times New Roman" panose="02020603050405020304" pitchFamily="18" charset="0"/>
              </a:rPr>
              <a:t>、根</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、中间</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MA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CRL</a:t>
            </a:r>
            <a:r>
              <a:rPr lang="zh-CN" altLang="en-US" sz="2400" dirty="0">
                <a:latin typeface="Times New Roman" panose="02020603050405020304" pitchFamily="18" charset="0"/>
                <a:cs typeface="Times New Roman" panose="02020603050405020304" pitchFamily="18" charset="0"/>
              </a:rPr>
              <a:t>生成器等的证书；</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ECA</a:t>
            </a:r>
            <a:r>
              <a:rPr lang="zh-CN" altLang="en-US" sz="2400" dirty="0">
                <a:latin typeface="Times New Roman" panose="02020603050405020304" pitchFamily="18" charset="0"/>
                <a:cs typeface="Times New Roman" panose="02020603050405020304" pitchFamily="18" charset="0"/>
              </a:rPr>
              <a:t>为车载设备签发注册证书，并提供</a:t>
            </a:r>
            <a:r>
              <a:rPr lang="en-US" altLang="zh-CN" sz="2400" dirty="0">
                <a:latin typeface="Times New Roman" panose="02020603050405020304" pitchFamily="18" charset="0"/>
                <a:cs typeface="Times New Roman" panose="02020603050405020304" pitchFamily="18" charset="0"/>
              </a:rPr>
              <a:t>ECA</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的证书；</a:t>
            </a:r>
            <a:endParaRPr lang="en-US" altLang="zh-CN" sz="2400" dirty="0">
              <a:latin typeface="Times New Roman" panose="02020603050405020304" pitchFamily="18" charset="0"/>
              <a:cs typeface="Times New Roman" panose="02020603050405020304" pitchFamily="18" charset="0"/>
            </a:endParaRPr>
          </a:p>
          <a:p>
            <a:pPr marL="457200" lvl="1" indent="0">
              <a:lnSpc>
                <a:spcPct val="150000"/>
              </a:lnSpc>
              <a:buNone/>
            </a:pP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功能</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设备引导</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功能</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设备引导</a:t>
            </a:r>
            <a:endParaRPr lang="zh-CN" altLang="en-US" dirty="0">
              <a:latin typeface="Times New Roman" panose="02020603050405020304" pitchFamily="18" charset="0"/>
              <a:cs typeface="Times New Roman" panose="02020603050405020304" pitchFamily="18" charset="0"/>
            </a:endParaRPr>
          </a:p>
        </p:txBody>
      </p:sp>
      <p:pic>
        <p:nvPicPr>
          <p:cNvPr id="4" name="图片 1"/>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611560" y="1556792"/>
            <a:ext cx="8122999" cy="457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975330" y="3660614"/>
            <a:ext cx="2557110" cy="369332"/>
          </a:xfrm>
          <a:prstGeom prst="rect">
            <a:avLst/>
          </a:prstGeom>
        </p:spPr>
        <p:txBody>
          <a:bodyPr wrap="none">
            <a:spAutoFit/>
          </a:bodyPr>
          <a:lstStyle/>
          <a:p>
            <a:r>
              <a:rPr lang="en-US" altLang="zh-CN" dirty="0">
                <a:solidFill>
                  <a:srgbClr val="00B050"/>
                </a:solidFill>
                <a:latin typeface="Times New Roman" panose="02020603050405020304" pitchFamily="18" charset="0"/>
                <a:cs typeface="Times New Roman" panose="02020603050405020304" pitchFamily="18" charset="0"/>
              </a:rPr>
              <a:t>DCM</a:t>
            </a:r>
            <a:r>
              <a:rPr lang="zh-CN" altLang="en-US" dirty="0">
                <a:solidFill>
                  <a:srgbClr val="00B050"/>
                </a:solidFill>
                <a:latin typeface="Times New Roman" panose="02020603050405020304" pitchFamily="18" charset="0"/>
                <a:cs typeface="Times New Roman" panose="02020603050405020304" pitchFamily="18" charset="0"/>
              </a:rPr>
              <a:t>：设备配置管理器</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07504" y="4083448"/>
            <a:ext cx="2855877" cy="870751"/>
          </a:xfrm>
          <a:prstGeom prst="rect">
            <a:avLst/>
          </a:prstGeom>
          <a:noFill/>
        </p:spPr>
        <p:txBody>
          <a:bodyPr wrap="square">
            <a:spAutoFit/>
          </a:bodyPr>
          <a:lstStyle/>
          <a:p>
            <a:pPr marL="0" indent="0">
              <a:lnSpc>
                <a:spcPct val="150000"/>
              </a:lnSpc>
              <a:buNone/>
            </a:pPr>
            <a:r>
              <a:rPr lang="en-US" altLang="zh-CN" sz="1800" dirty="0">
                <a:solidFill>
                  <a:srgbClr val="006BB7"/>
                </a:solidFill>
                <a:latin typeface="Times New Roman" panose="02020603050405020304" pitchFamily="18" charset="0"/>
                <a:cs typeface="Times New Roman" panose="02020603050405020304" pitchFamily="18" charset="0"/>
              </a:rPr>
              <a:t>Certification services</a:t>
            </a:r>
            <a:r>
              <a:rPr lang="zh-CN" altLang="en-US" sz="1800" dirty="0">
                <a:solidFill>
                  <a:srgbClr val="006BB7"/>
                </a:solidFill>
                <a:latin typeface="Times New Roman" panose="02020603050405020304" pitchFamily="18" charset="0"/>
                <a:cs typeface="Times New Roman" panose="02020603050405020304" pitchFamily="18" charset="0"/>
              </a:rPr>
              <a:t>用于审查设备请求是否合格</a:t>
            </a:r>
            <a:endParaRPr lang="en-US" altLang="zh-CN" sz="1800" dirty="0">
              <a:solidFill>
                <a:srgbClr val="006BB7"/>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40768"/>
            <a:ext cx="8229600" cy="4525963"/>
          </a:xfrm>
        </p:spPr>
        <p:txBody>
          <a:bodyPr/>
          <a:lstStyle/>
          <a:p>
            <a:pPr>
              <a:lnSpc>
                <a:spcPct val="150000"/>
              </a:lnSpc>
            </a:pPr>
            <a:r>
              <a:rPr lang="en-US" altLang="zh-CN" sz="2800" i="0" dirty="0">
                <a:latin typeface="Times New Roman" panose="02020603050405020304" pitchFamily="18" charset="0"/>
                <a:cs typeface="Times New Roman" panose="02020603050405020304" pitchFamily="18" charset="0"/>
              </a:rPr>
              <a:t>V2X PKI</a:t>
            </a:r>
            <a:r>
              <a:rPr lang="zh-CN" altLang="en-US" sz="2800" dirty="0">
                <a:latin typeface="Times New Roman" panose="02020603050405020304" pitchFamily="18" charset="0"/>
                <a:cs typeface="Times New Roman" panose="02020603050405020304" pitchFamily="18" charset="0"/>
              </a:rPr>
              <a:t>系统</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利用实名证书一次申请</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 </a:t>
            </a:r>
            <a:r>
              <a:rPr lang="zh-CN" altLang="en-US" sz="2400" dirty="0">
                <a:latin typeface="Times New Roman" panose="02020603050405020304" pitchFamily="18" charset="0"/>
                <a:cs typeface="Times New Roman" panose="02020603050405020304" pitchFamily="18" charset="0"/>
                <a:sym typeface="Wingdings" panose="05000000000000000000" pitchFamily="2" charset="2"/>
              </a:rPr>
              <a:t>获得大批量的假名证书</a:t>
            </a:r>
            <a:endParaRPr lang="en-US" altLang="zh-CN" sz="2400" dirty="0">
              <a:latin typeface="Times New Roman" panose="02020603050405020304" pitchFamily="18" charset="0"/>
              <a:cs typeface="Times New Roman" panose="02020603050405020304" pitchFamily="18" charset="0"/>
              <a:sym typeface="Wingdings" panose="05000000000000000000" pitchFamily="2" charset="2"/>
            </a:endParaRPr>
          </a:p>
          <a:p>
            <a:pPr lvl="1">
              <a:lnSpc>
                <a:spcPct val="150000"/>
              </a:lnSpc>
            </a:pPr>
            <a:r>
              <a:rPr lang="zh-CN" altLang="en-US" sz="2400" dirty="0">
                <a:latin typeface="Times New Roman" panose="02020603050405020304" pitchFamily="18" charset="0"/>
                <a:cs typeface="Times New Roman" panose="02020603050405020304" pitchFamily="18" charset="0"/>
                <a:sym typeface="Wingdings" panose="05000000000000000000" pitchFamily="2" charset="2"/>
              </a:rPr>
              <a:t>大批量的假名证书之间的</a:t>
            </a:r>
            <a:r>
              <a:rPr lang="zh-CN" altLang="en-US" sz="2400" dirty="0">
                <a:solidFill>
                  <a:srgbClr val="006BB7"/>
                </a:solidFill>
                <a:latin typeface="Times New Roman" panose="02020603050405020304" pitchFamily="18" charset="0"/>
                <a:cs typeface="Times New Roman" panose="02020603050405020304" pitchFamily="18" charset="0"/>
                <a:sym typeface="Wingdings" panose="05000000000000000000" pitchFamily="2" charset="2"/>
              </a:rPr>
              <a:t>关联性可控</a:t>
            </a:r>
            <a:endParaRPr lang="en-US" altLang="zh-CN" sz="2400" dirty="0">
              <a:solidFill>
                <a:srgbClr val="006BB7"/>
              </a:solidFill>
              <a:latin typeface="Times New Roman" panose="02020603050405020304" pitchFamily="18" charset="0"/>
              <a:cs typeface="Times New Roman" panose="02020603050405020304" pitchFamily="18" charset="0"/>
              <a:sym typeface="Wingdings" panose="05000000000000000000" pitchFamily="2" charset="2"/>
            </a:endParaRPr>
          </a:p>
          <a:p>
            <a:pPr lvl="2">
              <a:lnSpc>
                <a:spcPct val="150000"/>
              </a:lnSpc>
            </a:pP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没有直接关联性</a:t>
            </a:r>
            <a:endParaRPr lang="en-US" altLang="zh-CN" sz="2000" dirty="0">
              <a:latin typeface="Times New Roman" panose="02020603050405020304" pitchFamily="18" charset="0"/>
              <a:cs typeface="Times New Roman" panose="02020603050405020304" pitchFamily="18" charset="0"/>
              <a:sym typeface="Wingdings" panose="05000000000000000000" pitchFamily="2" charset="2"/>
            </a:endParaRPr>
          </a:p>
          <a:p>
            <a:pPr lvl="2">
              <a:lnSpc>
                <a:spcPct val="150000"/>
              </a:lnSpc>
            </a:pPr>
            <a:r>
              <a:rPr lang="zh-CN" altLang="en-US" sz="2000" dirty="0">
                <a:latin typeface="Times New Roman" panose="02020603050405020304" pitchFamily="18" charset="0"/>
                <a:cs typeface="Times New Roman" panose="02020603050405020304" pitchFamily="18" charset="0"/>
                <a:sym typeface="Wingdings" panose="05000000000000000000" pitchFamily="2" charset="2"/>
              </a:rPr>
              <a:t>一定条件下，可以公开其关联性 </a:t>
            </a:r>
            <a:r>
              <a:rPr lang="zh-CN" altLang="en-US" sz="2000" dirty="0">
                <a:latin typeface="Cambria Math" panose="02040503050406030204" pitchFamily="18" charset="0"/>
                <a:cs typeface="Times New Roman" panose="02020603050405020304" pitchFamily="18" charset="0"/>
                <a:sym typeface="Wingdings" panose="05000000000000000000" pitchFamily="2" charset="2"/>
              </a:rPr>
              <a:t>⟹ </a:t>
            </a:r>
            <a:r>
              <a:rPr lang="zh-CN" altLang="en-US" sz="2000" dirty="0">
                <a:solidFill>
                  <a:srgbClr val="006BB7"/>
                </a:solidFill>
                <a:latin typeface="Times New Roman" panose="02020603050405020304" pitchFamily="18" charset="0"/>
                <a:cs typeface="Times New Roman" panose="02020603050405020304" pitchFamily="18" charset="0"/>
                <a:sym typeface="Wingdings" panose="05000000000000000000" pitchFamily="2" charset="2"/>
              </a:rPr>
              <a:t>用于证书撤销</a:t>
            </a:r>
            <a:endParaRPr lang="en-US" altLang="zh-CN" sz="2000" dirty="0">
              <a:solidFill>
                <a:srgbClr val="006BB7"/>
              </a:solidFill>
              <a:latin typeface="Times New Roman" panose="02020603050405020304" pitchFamily="18" charset="0"/>
              <a:cs typeface="Times New Roman" panose="02020603050405020304" pitchFamily="18" charset="0"/>
              <a:sym typeface="Wingdings" panose="05000000000000000000" pitchFamily="2" charset="2"/>
            </a:endParaRPr>
          </a:p>
          <a:p>
            <a:pPr lvl="1">
              <a:lnSpc>
                <a:spcPct val="150000"/>
              </a:lnSpc>
            </a:pPr>
            <a:endParaRPr lang="en-US" altLang="zh-CN" dirty="0">
              <a:solidFill>
                <a:srgbClr val="006BB7"/>
              </a:solidFill>
              <a:latin typeface="Times New Roman" panose="02020603050405020304" pitchFamily="18" charset="0"/>
              <a:cs typeface="Times New Roman" panose="02020603050405020304" pitchFamily="18" charset="0"/>
              <a:sym typeface="Wingdings" panose="05000000000000000000" pitchFamily="2" charset="2"/>
            </a:endParaRPr>
          </a:p>
          <a:p>
            <a:pPr lvl="1">
              <a:lnSpc>
                <a:spcPct val="150000"/>
              </a:lnSpc>
            </a:pPr>
            <a:r>
              <a:rPr lang="zh-CN" altLang="en-US" sz="2400" dirty="0">
                <a:solidFill>
                  <a:srgbClr val="006BB7"/>
                </a:solidFill>
                <a:latin typeface="Times New Roman" panose="02020603050405020304" pitchFamily="18" charset="0"/>
                <a:cs typeface="Times New Roman" panose="02020603050405020304" pitchFamily="18" charset="0"/>
                <a:sym typeface="Wingdings" panose="05000000000000000000" pitchFamily="2" charset="2"/>
              </a:rPr>
              <a:t>注：</a:t>
            </a:r>
            <a:r>
              <a:rPr lang="en-US" altLang="zh-CN" sz="2400" dirty="0">
                <a:solidFill>
                  <a:srgbClr val="006BB7"/>
                </a:solidFill>
                <a:latin typeface="Times New Roman" panose="02020603050405020304" pitchFamily="18" charset="0"/>
                <a:cs typeface="Times New Roman" panose="02020603050405020304" pitchFamily="18" charset="0"/>
                <a:sym typeface="Wingdings" panose="05000000000000000000" pitchFamily="2" charset="2"/>
              </a:rPr>
              <a:t>SCMS</a:t>
            </a:r>
            <a:r>
              <a:rPr lang="zh-CN" altLang="en-US" sz="2400" dirty="0">
                <a:solidFill>
                  <a:srgbClr val="006BB7"/>
                </a:solidFill>
                <a:latin typeface="Times New Roman" panose="02020603050405020304" pitchFamily="18" charset="0"/>
                <a:cs typeface="Times New Roman" panose="02020603050405020304" pitchFamily="18" charset="0"/>
                <a:sym typeface="Wingdings" panose="05000000000000000000" pitchFamily="2" charset="2"/>
              </a:rPr>
              <a:t>中，“</a:t>
            </a:r>
            <a:r>
              <a:rPr lang="zh-CN" altLang="en-US" sz="2400" dirty="0">
                <a:solidFill>
                  <a:srgbClr val="006BB7"/>
                </a:solidFill>
                <a:latin typeface="Times New Roman" panose="02020603050405020304" pitchFamily="18" charset="0"/>
                <a:cs typeface="Times New Roman" panose="02020603050405020304" pitchFamily="18" charset="0"/>
              </a:rPr>
              <a:t>实名证书</a:t>
            </a:r>
            <a:r>
              <a:rPr lang="zh-CN" altLang="en-US" sz="2400" dirty="0">
                <a:solidFill>
                  <a:srgbClr val="006BB7"/>
                </a:solidFill>
                <a:latin typeface="Times New Roman" panose="02020603050405020304" pitchFamily="18" charset="0"/>
                <a:cs typeface="Times New Roman" panose="02020603050405020304" pitchFamily="18" charset="0"/>
                <a:sym typeface="Wingdings" panose="05000000000000000000" pitchFamily="2" charset="2"/>
              </a:rPr>
              <a:t>”指的是车辆的注册证书</a:t>
            </a:r>
            <a:endParaRPr lang="en-US" altLang="zh-CN" sz="2400" dirty="0">
              <a:solidFill>
                <a:srgbClr val="006BB7"/>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 name="标题 2"/>
          <p:cNvSpPr>
            <a:spLocks noGrp="1"/>
          </p:cNvSpPr>
          <p:nvPr>
            <p:ph type="ctrTitle"/>
          </p:nvPr>
        </p:nvSpPr>
        <p:spPr/>
        <p:txBody>
          <a:bodyPr/>
          <a:lstStyle/>
          <a:p>
            <a:r>
              <a:rPr lang="zh-CN" altLang="en-US" dirty="0"/>
              <a:t>车联网中数字证书要求</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功能</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假名证书提供</a:t>
            </a:r>
            <a:endParaRPr lang="zh-CN" altLang="en-US" dirty="0">
              <a:latin typeface="Times New Roman" panose="02020603050405020304" pitchFamily="18" charset="0"/>
              <a:cs typeface="Times New Roman" panose="02020603050405020304" pitchFamily="18" charset="0"/>
            </a:endParaRPr>
          </a:p>
        </p:txBody>
      </p:sp>
      <p:sp>
        <p:nvSpPr>
          <p:cNvPr id="6" name="内容占位符 5"/>
          <p:cNvSpPr>
            <a:spLocks noGrp="1"/>
          </p:cNvSpPr>
          <p:nvPr>
            <p:ph idx="1"/>
          </p:nvPr>
        </p:nvSpPr>
        <p:spPr>
          <a:xfrm>
            <a:off x="457200" y="1484784"/>
            <a:ext cx="82296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SCMS</a:t>
            </a:r>
            <a:r>
              <a:rPr lang="zh-CN" altLang="en-US" sz="2800" dirty="0">
                <a:latin typeface="Times New Roman" panose="02020603050405020304" pitchFamily="18" charset="0"/>
                <a:cs typeface="Times New Roman" panose="02020603050405020304" pitchFamily="18" charset="0"/>
              </a:rPr>
              <a:t>中，假名证书的</a:t>
            </a:r>
            <a:r>
              <a:rPr lang="zh-CN" altLang="en-US" sz="2800" dirty="0">
                <a:solidFill>
                  <a:srgbClr val="006BB7"/>
                </a:solidFill>
                <a:latin typeface="Times New Roman" panose="02020603050405020304" pitchFamily="18" charset="0"/>
                <a:cs typeface="Times New Roman" panose="02020603050405020304" pitchFamily="18" charset="0"/>
              </a:rPr>
              <a:t>提供和使用</a:t>
            </a:r>
            <a:r>
              <a:rPr lang="zh-CN" altLang="en-US" sz="2800" dirty="0">
                <a:latin typeface="Times New Roman" panose="02020603050405020304" pitchFamily="18" charset="0"/>
                <a:cs typeface="Times New Roman" panose="02020603050405020304" pitchFamily="18" charset="0"/>
              </a:rPr>
              <a:t>过程主要涉及两方面考虑：</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1. </a:t>
            </a:r>
            <a:r>
              <a:rPr lang="zh-CN" altLang="en-US" sz="2400" dirty="0">
                <a:latin typeface="Times New Roman" panose="02020603050405020304" pitchFamily="18" charset="0"/>
                <a:cs typeface="Times New Roman" panose="02020603050405020304" pitchFamily="18" charset="0"/>
              </a:rPr>
              <a:t>应对内、外攻击者，实现隐私保护和不可关联性</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应对内部攻击者：多组件分工，各组件只知晓部分信息；</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应对外部攻击者：使用大量证书、频繁更换；</a:t>
            </a:r>
            <a:endParaRPr lang="en-US" altLang="zh-CN" sz="16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能够方便后续进行高效的批量撤销</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假名证书之间的关联性在特殊要求下可以恢复</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4784"/>
            <a:ext cx="822960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假名证书的前提</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真实的车辆</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实名证书（即注册证书），在生产阶段预置在汽车上</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一张证书和相应的私钥</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实名：类似于车架号</a:t>
            </a:r>
            <a:r>
              <a:rPr lang="en-US" altLang="zh-CN"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利用实名证书作为凭据，向</a:t>
            </a: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申请批量的假名证书</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批量的假名证书，在使用中，必须符合规定</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例如，不能将一辆车假冒为多辆车</a:t>
            </a:r>
            <a:endParaRPr lang="zh-CN" altLang="en-US" sz="20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t>利用实名证书申请假名证书</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12776"/>
                <a:ext cx="822960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常规</a:t>
                </a:r>
                <a:r>
                  <a:rPr lang="en-US" altLang="zh-CN" sz="2800" dirty="0">
                    <a:latin typeface="Times New Roman" panose="02020603050405020304" pitchFamily="18" charset="0"/>
                    <a:cs typeface="Times New Roman" panose="02020603050405020304" pitchFamily="18" charset="0"/>
                  </a:rPr>
                  <a:t>X.509</a:t>
                </a:r>
                <a:r>
                  <a:rPr lang="zh-CN" altLang="en-US" sz="2800" dirty="0">
                    <a:latin typeface="Times New Roman" panose="02020603050405020304" pitchFamily="18" charset="0"/>
                    <a:cs typeface="Times New Roman" panose="02020603050405020304" pitchFamily="18" charset="0"/>
                  </a:rPr>
                  <a:t>数字证书</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数字签名 </a:t>
                </a:r>
                <a:r>
                  <a:rPr lang="en-US" altLang="zh-CN" sz="2400" dirty="0">
                    <a:latin typeface="Times New Roman" panose="02020603050405020304" pitchFamily="18" charset="0"/>
                    <a:cs typeface="Times New Roman" panose="02020603050405020304" pitchFamily="18" charset="0"/>
                  </a:rPr>
                  <a:t>&lt;=&gt; </a:t>
                </a:r>
                <a:r>
                  <a:rPr lang="zh-CN" altLang="en-US" sz="2400" dirty="0">
                    <a:latin typeface="Times New Roman" panose="02020603050405020304" pitchFamily="18" charset="0"/>
                    <a:cs typeface="Times New Roman" panose="02020603050405020304" pitchFamily="18" charset="0"/>
                  </a:rPr>
                  <a:t>利用</a:t>
                </a:r>
                <a:r>
                  <a:rPr lang="en-US" altLang="zh-CN" sz="2400" dirty="0">
                    <a:latin typeface="Times New Roman" panose="02020603050405020304" pitchFamily="18" charset="0"/>
                    <a:cs typeface="Times New Roman" panose="02020603050405020304" pitchFamily="18" charset="0"/>
                  </a:rPr>
                  <a:t>CA</a:t>
                </a:r>
                <a:r>
                  <a:rPr lang="zh-CN" altLang="en-US" sz="2400" dirty="0">
                    <a:latin typeface="Times New Roman" panose="02020603050405020304" pitchFamily="18" charset="0"/>
                    <a:cs typeface="Times New Roman" panose="02020603050405020304" pitchFamily="18" charset="0"/>
                  </a:rPr>
                  <a:t>证书公钥</a:t>
                </a:r>
                <a14:m>
                  <m:oMath xmlns:m="http://schemas.openxmlformats.org/officeDocument/2006/math">
                    <m:r>
                      <a:rPr lang="en-US" altLang="zh-CN" sz="2400" b="0" i="0" smtClean="0">
                        <a:latin typeface="Cambria Math" panose="02040503050406030204" pitchFamily="18" charset="0"/>
                      </a:rPr>
                      <m:t>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𝑃</m:t>
                        </m:r>
                      </m:e>
                      <m:sub>
                        <m:r>
                          <a:rPr lang="en-US" altLang="zh-CN" sz="2400" b="0" i="1" smtClean="0">
                            <a:latin typeface="Cambria Math" panose="02040503050406030204" pitchFamily="18" charset="0"/>
                          </a:rPr>
                          <m:t>𝐶𝐴</m:t>
                        </m:r>
                      </m:sub>
                    </m:sSub>
                  </m:oMath>
                </a14:m>
                <a:r>
                  <a:rPr lang="zh-CN" altLang="en-US" sz="2400" dirty="0">
                    <a:latin typeface="Times New Roman" panose="02020603050405020304" pitchFamily="18" charset="0"/>
                    <a:cs typeface="Times New Roman" panose="02020603050405020304" pitchFamily="18" charset="0"/>
                  </a:rPr>
                  <a:t>验证</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订户证书中明确包含订户对应的最终公钥</a:t>
                </a:r>
                <a14:m>
                  <m:oMath xmlns:m="http://schemas.openxmlformats.org/officeDocument/2006/math">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𝑃</m:t>
                    </m:r>
                  </m:oMath>
                </a14:m>
                <a:endParaRPr lang="en-US" altLang="zh-CN" sz="2800" dirty="0">
                  <a:latin typeface="Times New Roman" panose="02020603050405020304" pitchFamily="18" charset="0"/>
                  <a:cs typeface="Times New Roman" panose="02020603050405020304" pitchFamily="18" charset="0"/>
                </a:endParaRPr>
              </a:p>
              <a:p>
                <a:pPr>
                  <a:lnSpc>
                    <a:spcPct val="150000"/>
                  </a:lnSpc>
                </a:pPr>
                <a:r>
                  <a:rPr lang="en-US" altLang="zh-CN" sz="2800" dirty="0">
                    <a:latin typeface="Times New Roman" panose="02020603050405020304" pitchFamily="18" charset="0"/>
                    <a:cs typeface="Times New Roman" panose="02020603050405020304" pitchFamily="18" charset="0"/>
                  </a:rPr>
                  <a:t>Implicit Certificate </a:t>
                </a:r>
                <a:r>
                  <a:rPr lang="zh-CN" altLang="en-US" sz="2800" dirty="0">
                    <a:latin typeface="Times New Roman" panose="02020603050405020304" pitchFamily="18" charset="0"/>
                    <a:cs typeface="Times New Roman" panose="02020603050405020304" pitchFamily="18" charset="0"/>
                  </a:rPr>
                  <a:t>内容格式</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strike="sngStrike" dirty="0">
                    <a:solidFill>
                      <a:schemeClr val="bg1">
                        <a:lumMod val="50000"/>
                      </a:schemeClr>
                    </a:solidFill>
                    <a:latin typeface="Times New Roman" panose="02020603050405020304" pitchFamily="18" charset="0"/>
                    <a:cs typeface="Times New Roman" panose="02020603050405020304" pitchFamily="18" charset="0"/>
                  </a:rPr>
                  <a:t>CA</a:t>
                </a:r>
                <a:r>
                  <a:rPr lang="zh-CN" altLang="en-US" sz="2400" strike="sngStrike" dirty="0">
                    <a:solidFill>
                      <a:schemeClr val="bg1">
                        <a:lumMod val="50000"/>
                      </a:schemeClr>
                    </a:solidFill>
                    <a:latin typeface="Times New Roman" panose="02020603050405020304" pitchFamily="18" charset="0"/>
                    <a:cs typeface="Times New Roman" panose="02020603050405020304" pitchFamily="18" charset="0"/>
                  </a:rPr>
                  <a:t>数字签名</a:t>
                </a:r>
                <a:endParaRPr lang="en-US" altLang="zh-CN" sz="2400" strike="sngStrike" dirty="0">
                  <a:solidFill>
                    <a:schemeClr val="bg1">
                      <a:lumMod val="50000"/>
                    </a:schemeClr>
                  </a:solidFill>
                  <a:latin typeface="Times New Roman" panose="02020603050405020304" pitchFamily="18" charset="0"/>
                  <a:cs typeface="Times New Roman" panose="02020603050405020304" pitchFamily="18" charset="0"/>
                </a:endParaRPr>
              </a:p>
              <a:p>
                <a:pPr lvl="1">
                  <a:lnSpc>
                    <a:spcPct val="150000"/>
                  </a:lnSpc>
                </a:pPr>
                <a:r>
                  <a:rPr lang="zh-CN" altLang="en-US" sz="2400" dirty="0">
                    <a:solidFill>
                      <a:srgbClr val="0070C0"/>
                    </a:solidFill>
                  </a:rPr>
                  <a:t>中间公钥数据</a:t>
                </a:r>
                <a14:m>
                  <m:oMath xmlns:m="http://schemas.openxmlformats.org/officeDocument/2006/math">
                    <m:sSub>
                      <m:sSubPr>
                        <m:ctrlPr>
                          <a:rPr lang="en-US" altLang="zh-CN" sz="2400" i="1">
                            <a:solidFill>
                              <a:srgbClr val="0070C0"/>
                            </a:solidFill>
                            <a:latin typeface="Cambria Math" panose="02040503050406030204" pitchFamily="18" charset="0"/>
                          </a:rPr>
                        </m:ctrlPr>
                      </m:sSubPr>
                      <m:e>
                        <m:r>
                          <a:rPr lang="en-US" altLang="zh-CN" sz="2400" i="1">
                            <a:solidFill>
                              <a:srgbClr val="0070C0"/>
                            </a:solidFill>
                            <a:latin typeface="Cambria Math" panose="02040503050406030204" pitchFamily="18" charset="0"/>
                          </a:rPr>
                          <m:t>𝑃</m:t>
                        </m:r>
                      </m:e>
                      <m:sub>
                        <m:r>
                          <a:rPr lang="en-US" altLang="zh-CN" sz="2400" b="0" i="1" smtClean="0">
                            <a:solidFill>
                              <a:srgbClr val="0070C0"/>
                            </a:solidFill>
                            <a:latin typeface="Cambria Math" panose="02040503050406030204" pitchFamily="18" charset="0"/>
                          </a:rPr>
                          <m:t>𝑈</m:t>
                        </m:r>
                      </m:sub>
                    </m:sSub>
                  </m:oMath>
                </a14:m>
                <a:r>
                  <a:rPr lang="en-US" altLang="zh-CN" sz="2400" dirty="0">
                    <a:solidFill>
                      <a:srgbClr val="0070C0"/>
                    </a:solidFill>
                  </a:rPr>
                  <a:t>  + </a:t>
                </a:r>
                <a:r>
                  <a:rPr lang="zh-CN" altLang="en-US" sz="2400" dirty="0">
                    <a:solidFill>
                      <a:srgbClr val="0070C0"/>
                    </a:solidFill>
                  </a:rPr>
                  <a:t>订户身份标识</a:t>
                </a:r>
                <a:endParaRPr lang="en-US" altLang="zh-CN" sz="2400" dirty="0">
                  <a:solidFill>
                    <a:srgbClr val="0070C0"/>
                  </a:solidFill>
                </a:endParaRPr>
              </a:p>
              <a:p>
                <a:pPr lvl="2">
                  <a:lnSpc>
                    <a:spcPct val="150000"/>
                  </a:lnSpc>
                </a:pP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𝑈</m:t>
                        </m:r>
                      </m:sub>
                    </m:sSub>
                  </m:oMath>
                </a14:m>
                <a:r>
                  <a:rPr lang="zh-CN" altLang="en-US" sz="2000" dirty="0"/>
                  <a:t>不是最终可用的订户公钥</a:t>
                </a:r>
                <a:endParaRPr lang="en-US" altLang="zh-CN" sz="2000" dirty="0"/>
              </a:p>
              <a:p>
                <a:pPr lvl="2">
                  <a:lnSpc>
                    <a:spcPct val="150000"/>
                  </a:lnSpc>
                </a:pPr>
                <a:r>
                  <a:rPr lang="zh-CN" altLang="en-US" sz="2000" b="0" dirty="0"/>
                  <a:t>最终</a:t>
                </a:r>
                <a14:m>
                  <m:oMath xmlns:m="http://schemas.openxmlformats.org/officeDocument/2006/math">
                    <m:r>
                      <a:rPr lang="zh-CN" altLang="en-US" sz="2000" i="1">
                        <a:latin typeface="Cambria Math" panose="02040503050406030204" pitchFamily="18" charset="0"/>
                      </a:rPr>
                      <m:t>公钥</m:t>
                    </m:r>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𝑃</m:t>
                    </m:r>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𝑃</m:t>
                        </m:r>
                      </m:e>
                      <m:sub>
                        <m:r>
                          <a:rPr lang="en-US" altLang="zh-CN" sz="2000" b="0" i="1" smtClean="0">
                            <a:latin typeface="Cambria Math" panose="02040503050406030204" pitchFamily="18" charset="0"/>
                          </a:rPr>
                          <m:t>𝐶𝐴</m:t>
                        </m:r>
                      </m:sub>
                    </m:sSub>
                    <m:r>
                      <a:rPr lang="en-US" altLang="zh-CN" sz="2000" b="0" i="0"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𝑈</m:t>
                        </m:r>
                      </m:sub>
                    </m:sSub>
                  </m:oMath>
                </a14:m>
                <a:r>
                  <a:rPr lang="zh-CN" altLang="en-US" sz="2000">
                    <a:latin typeface="Cambria Math" panose="02040503050406030204" pitchFamily="18" charset="0"/>
                  </a:rPr>
                  <a:t>以及身份信息也有关</a:t>
                </a:r>
                <a:endParaRPr lang="zh-CN" altLang="en-US" sz="2000" dirty="0">
                  <a:latin typeface="Cambria Math" panose="020405030504060302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412776"/>
                <a:ext cx="8229600" cy="4525963"/>
              </a:xfrm>
              <a:blipFill rotWithShape="1">
                <a:blip r:embed="rId1"/>
                <a:stretch>
                  <a:fillRect t="-12" b="-18501"/>
                </a:stretch>
              </a:blipFill>
            </p:spPr>
            <p:txBody>
              <a:bodyPr/>
              <a:lstStyle/>
              <a:p>
                <a:r>
                  <a:rPr lang="zh-CN" altLang="en-US">
                    <a:noFill/>
                  </a:rPr>
                  <a:t> </a:t>
                </a:r>
              </a:p>
            </p:txBody>
          </p:sp>
        </mc:Fallback>
      </mc:AlternateContent>
      <p:sp>
        <p:nvSpPr>
          <p:cNvPr id="4" name="标题 2"/>
          <p:cNvSpPr txBox="1"/>
          <p:nvPr/>
        </p:nvSpPr>
        <p:spPr bwMode="auto">
          <a:xfrm>
            <a:off x="611560" y="332656"/>
            <a:ext cx="8208912" cy="792089"/>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9pPr>
          </a:lstStyle>
          <a:p>
            <a:r>
              <a:rPr lang="en-US" altLang="zh-CN" kern="0" dirty="0">
                <a:latin typeface="Times New Roman" panose="02020603050405020304" pitchFamily="18" charset="0"/>
                <a:cs typeface="Times New Roman" panose="02020603050405020304" pitchFamily="18" charset="0"/>
              </a:rPr>
              <a:t>X.509</a:t>
            </a:r>
            <a:r>
              <a:rPr lang="zh-CN" altLang="en-US" kern="0" dirty="0">
                <a:latin typeface="Times New Roman" panose="02020603050405020304" pitchFamily="18" charset="0"/>
                <a:cs typeface="Times New Roman" panose="02020603050405020304" pitchFamily="18" charset="0"/>
              </a:rPr>
              <a:t>证书  </a:t>
            </a:r>
            <a:r>
              <a:rPr lang="en-US" altLang="zh-CN" kern="0" dirty="0">
                <a:latin typeface="Times New Roman" panose="02020603050405020304" pitchFamily="18" charset="0"/>
                <a:cs typeface="Times New Roman" panose="02020603050405020304" pitchFamily="18" charset="0"/>
              </a:rPr>
              <a:t>VS.  </a:t>
            </a:r>
            <a:r>
              <a:rPr lang="zh-CN" altLang="en-US" kern="0" dirty="0">
                <a:latin typeface="Times New Roman" panose="02020603050405020304" pitchFamily="18" charset="0"/>
                <a:cs typeface="Times New Roman" panose="02020603050405020304" pitchFamily="18" charset="0"/>
              </a:rPr>
              <a:t>隐式证书</a:t>
            </a:r>
            <a:r>
              <a:rPr lang="en-US" altLang="zh-CN" kern="0" dirty="0">
                <a:latin typeface="Times New Roman" panose="02020603050405020304" pitchFamily="18" charset="0"/>
                <a:cs typeface="Times New Roman" panose="02020603050405020304" pitchFamily="18" charset="0"/>
              </a:rPr>
              <a:t>—</a:t>
            </a:r>
            <a:r>
              <a:rPr lang="zh-CN" altLang="en-US" kern="0" dirty="0">
                <a:latin typeface="Times New Roman" panose="02020603050405020304" pitchFamily="18" charset="0"/>
                <a:cs typeface="Times New Roman" panose="02020603050405020304" pitchFamily="18" charset="0"/>
              </a:rPr>
              <a:t>证书内容</a:t>
            </a:r>
            <a:endParaRPr lang="zh-CN" altLang="en-US"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功能</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假名证书提供</a:t>
            </a:r>
            <a:endParaRPr lang="zh-CN" altLang="en-US" dirty="0">
              <a:latin typeface="Times New Roman" panose="02020603050405020304" pitchFamily="18" charset="0"/>
              <a:cs typeface="Times New Roman" panose="02020603050405020304" pitchFamily="18" charset="0"/>
            </a:endParaRPr>
          </a:p>
        </p:txBody>
      </p:sp>
      <p:pic>
        <p:nvPicPr>
          <p:cNvPr id="4" name="图片 1"/>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09365" y="1347933"/>
            <a:ext cx="8125270" cy="55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868144" y="5184950"/>
            <a:ext cx="2467342" cy="369332"/>
          </a:xfrm>
          <a:prstGeom prst="rect">
            <a:avLst/>
          </a:prstGeom>
        </p:spPr>
        <p:txBody>
          <a:bodyPr wrap="none">
            <a:spAutoFit/>
          </a:bodyPr>
          <a:lstStyle/>
          <a:p>
            <a:r>
              <a:rPr lang="en-US" altLang="zh-CN" dirty="0">
                <a:solidFill>
                  <a:srgbClr val="006BB7"/>
                </a:solidFill>
                <a:latin typeface="Times New Roman" panose="02020603050405020304" pitchFamily="18" charset="0"/>
                <a:cs typeface="Times New Roman" panose="02020603050405020304" pitchFamily="18" charset="0"/>
              </a:rPr>
              <a:t>LOP</a:t>
            </a:r>
            <a:r>
              <a:rPr lang="zh-CN" altLang="en-US" dirty="0">
                <a:solidFill>
                  <a:srgbClr val="006BB7"/>
                </a:solidFill>
                <a:latin typeface="Times New Roman" panose="02020603050405020304" pitchFamily="18" charset="0"/>
                <a:cs typeface="Times New Roman" panose="02020603050405020304" pitchFamily="18" charset="0"/>
              </a:rPr>
              <a:t>：位置模糊处理器</a:t>
            </a:r>
            <a:endParaRPr lang="zh-CN" altLang="en-US" dirty="0">
              <a:solidFill>
                <a:srgbClr val="006BB7"/>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功能</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假名证书提供</a:t>
            </a:r>
            <a:endParaRPr lang="zh-CN" altLang="en-US" dirty="0">
              <a:latin typeface="Times New Roman" panose="02020603050405020304" pitchFamily="18" charset="0"/>
              <a:cs typeface="Times New Roman" panose="02020603050405020304" pitchFamily="18" charset="0"/>
            </a:endParaRPr>
          </a:p>
        </p:txBody>
      </p:sp>
      <p:sp>
        <p:nvSpPr>
          <p:cNvPr id="6" name="内容占位符 5"/>
          <p:cNvSpPr>
            <a:spLocks noGrp="1"/>
          </p:cNvSpPr>
          <p:nvPr>
            <p:ph idx="1"/>
          </p:nvPr>
        </p:nvSpPr>
        <p:spPr>
          <a:xfrm>
            <a:off x="467544" y="1340768"/>
            <a:ext cx="843528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申请假名证书过程中的关键流程：</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LOP</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Location Obscurer Proxy</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变化模糊发送方的源</a:t>
            </a:r>
            <a:r>
              <a:rPr lang="en-US" altLang="zh-CN" sz="2000" dirty="0">
                <a:latin typeface="Times New Roman" panose="02020603050405020304" pitchFamily="18" charset="0"/>
                <a:cs typeface="Times New Roman" panose="02020603050405020304" pitchFamily="18" charset="0"/>
              </a:rPr>
              <a:t>IP</a:t>
            </a:r>
            <a:r>
              <a:rPr lang="zh-CN" altLang="en-US" sz="2000" dirty="0">
                <a:latin typeface="Times New Roman" panose="02020603050405020304" pitchFamily="18" charset="0"/>
                <a:cs typeface="Times New Roman" panose="02020603050405020304" pitchFamily="18" charset="0"/>
              </a:rPr>
              <a:t>，以实现匿名作用（物理位置、</a:t>
            </a:r>
            <a:r>
              <a:rPr lang="en-US" altLang="zh-CN" sz="2000" dirty="0">
                <a:latin typeface="Times New Roman" panose="02020603050405020304" pitchFamily="18" charset="0"/>
                <a:cs typeface="Times New Roman" panose="02020603050405020304" pitchFamily="18" charset="0"/>
              </a:rPr>
              <a:t>IP</a:t>
            </a:r>
            <a:r>
              <a:rPr lang="zh-CN" altLang="en-US" sz="2000" dirty="0">
                <a:latin typeface="Times New Roman" panose="02020603050405020304" pitchFamily="18" charset="0"/>
                <a:cs typeface="Times New Roman" panose="02020603050405020304" pitchFamily="18" charset="0"/>
              </a:rPr>
              <a:t>地址）</a:t>
            </a:r>
            <a:endParaRPr lang="en-US" altLang="zh-CN" sz="2000" dirty="0">
              <a:latin typeface="Times New Roman" panose="02020603050405020304" pitchFamily="18" charset="0"/>
              <a:cs typeface="Times New Roman" panose="02020603050405020304" pitchFamily="18" charset="0"/>
            </a:endParaRPr>
          </a:p>
          <a:p>
            <a:pPr lvl="3">
              <a:lnSpc>
                <a:spcPct val="150000"/>
              </a:lnSpc>
            </a:pPr>
            <a:r>
              <a:rPr lang="zh-CN" altLang="en-US" sz="1600" dirty="0">
                <a:latin typeface="Times New Roman" panose="02020603050405020304" pitchFamily="18" charset="0"/>
                <a:cs typeface="Times New Roman" panose="02020603050405020304" pitchFamily="18" charset="0"/>
              </a:rPr>
              <a:t>类似于</a:t>
            </a:r>
            <a:r>
              <a:rPr lang="en-US" altLang="zh-CN" sz="1600" dirty="0">
                <a:latin typeface="Times New Roman" panose="02020603050405020304" pitchFamily="18" charset="0"/>
                <a:cs typeface="Times New Roman" panose="02020603050405020304" pitchFamily="18" charset="0"/>
              </a:rPr>
              <a:t>Tor</a:t>
            </a:r>
            <a:r>
              <a:rPr lang="zh-CN" altLang="en-US" sz="1600" dirty="0">
                <a:latin typeface="Times New Roman" panose="02020603050405020304" pitchFamily="18" charset="0"/>
                <a:cs typeface="Times New Roman" panose="02020603050405020304" pitchFamily="18" charset="0"/>
              </a:rPr>
              <a:t>匿名网络的作用</a:t>
            </a:r>
            <a:endParaRPr lang="zh-CN" altLang="en-US" sz="16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Shuffling: RA</a:t>
            </a:r>
            <a:r>
              <a:rPr lang="zh-CN" altLang="en-US" sz="2400" dirty="0">
                <a:latin typeface="Times New Roman" panose="02020603050405020304" pitchFamily="18" charset="0"/>
                <a:cs typeface="Times New Roman" panose="02020603050405020304" pitchFamily="18" charset="0"/>
              </a:rPr>
              <a:t>打乱证书请求，防止</a:t>
            </a: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关联车辆与证书</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Butterfly key expansion</a:t>
            </a:r>
            <a:r>
              <a:rPr lang="zh-CN" altLang="en-US" sz="2400" dirty="0">
                <a:latin typeface="Times New Roman" panose="02020603050405020304" pitchFamily="18" charset="0"/>
                <a:cs typeface="Times New Roman" panose="02020603050405020304" pitchFamily="18" charset="0"/>
              </a:rPr>
              <a:t>：实现</a:t>
            </a: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批量签发证书</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Linkage Values</a:t>
            </a:r>
            <a:r>
              <a:rPr lang="zh-CN" altLang="en-US" sz="2400" dirty="0">
                <a:latin typeface="Times New Roman" panose="02020603050405020304" pitchFamily="18" charset="0"/>
                <a:cs typeface="Times New Roman" panose="02020603050405020304" pitchFamily="18" charset="0"/>
              </a:rPr>
              <a:t>：链接值嵌入证书中，以便后续高效撤销</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加密假名证书：以防</a:t>
            </a: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处的内部攻击</a:t>
            </a:r>
            <a:endParaRPr lang="zh-CN" altLang="en-US" sz="2400" dirty="0">
              <a:latin typeface="Times New Roman" panose="02020603050405020304" pitchFamily="18" charset="0"/>
              <a:cs typeface="Times New Roman" panose="02020603050405020304" pitchFamily="18" charset="0"/>
            </a:endParaRPr>
          </a:p>
          <a:p>
            <a:pPr marL="457200" lvl="1" indent="0">
              <a:lnSpc>
                <a:spcPct val="150000"/>
              </a:lnSpc>
              <a:buNone/>
            </a:pPr>
            <a:endParaRPr lang="en-US" altLang="zh-CN" sz="2400" dirty="0">
              <a:latin typeface="Times New Roman" panose="02020603050405020304" pitchFamily="18" charset="0"/>
              <a:cs typeface="Times New Roman" panose="02020603050405020304" pitchFamily="18" charset="0"/>
            </a:endParaRPr>
          </a:p>
          <a:p>
            <a:pPr lvl="1">
              <a:lnSpc>
                <a:spcPct val="150000"/>
              </a:lnSpc>
            </a:pP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RA</a:t>
            </a:r>
            <a:r>
              <a:rPr lang="zh-CN" altLang="en-US" sz="2800" dirty="0">
                <a:latin typeface="Times New Roman" panose="02020603050405020304" pitchFamily="18" charset="0"/>
                <a:cs typeface="Times New Roman" panose="02020603050405020304" pitchFamily="18" charset="0"/>
              </a:rPr>
              <a:t>收到车辆设备提交的假名证书请求后，执行</a:t>
            </a:r>
            <a:r>
              <a:rPr lang="en-US" altLang="zh-CN" sz="2800" dirty="0">
                <a:latin typeface="Times New Roman" panose="02020603050405020304" pitchFamily="18" charset="0"/>
                <a:cs typeface="Times New Roman" panose="02020603050405020304" pitchFamily="18" charset="0"/>
              </a:rPr>
              <a:t>shuffling</a:t>
            </a:r>
            <a:r>
              <a:rPr lang="zh-CN" altLang="en-US" sz="2800" dirty="0">
                <a:latin typeface="Times New Roman" panose="02020603050405020304" pitchFamily="18" charset="0"/>
                <a:cs typeface="Times New Roman" panose="02020603050405020304" pitchFamily="18" charset="0"/>
              </a:rPr>
              <a:t>操作：</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先进行</a:t>
            </a:r>
            <a:r>
              <a:rPr lang="en-US" altLang="zh-CN" sz="2400" dirty="0">
                <a:latin typeface="Times New Roman" panose="02020603050405020304" pitchFamily="18" charset="0"/>
                <a:cs typeface="Times New Roman" panose="02020603050405020304" pitchFamily="18" charset="0"/>
              </a:rPr>
              <a:t>Butterfly </a:t>
            </a:r>
            <a:r>
              <a:rPr lang="zh-CN" altLang="en-US" sz="2400" dirty="0">
                <a:latin typeface="Times New Roman" panose="02020603050405020304" pitchFamily="18" charset="0"/>
                <a:cs typeface="Times New Roman" panose="02020603050405020304" pitchFamily="18" charset="0"/>
              </a:rPr>
              <a:t>密钥扩张，然后将请求打乱；</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其中，每个请求对应一个单独证书</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可确保</a:t>
            </a:r>
            <a:r>
              <a:rPr lang="en-US" altLang="zh-CN" sz="2000" dirty="0">
                <a:latin typeface="Times New Roman" panose="02020603050405020304" pitchFamily="18" charset="0"/>
                <a:cs typeface="Times New Roman" panose="02020603050405020304" pitchFamily="18" charset="0"/>
              </a:rPr>
              <a:t>PCA</a:t>
            </a:r>
            <a:r>
              <a:rPr lang="zh-CN" altLang="en-US" sz="2000" dirty="0">
                <a:latin typeface="Times New Roman" panose="02020603050405020304" pitchFamily="18" charset="0"/>
                <a:cs typeface="Times New Roman" panose="02020603050405020304" pitchFamily="18" charset="0"/>
              </a:rPr>
              <a:t>不能知晓</a:t>
            </a:r>
            <a:endParaRPr lang="en-US" altLang="zh-CN" sz="2000" dirty="0">
              <a:latin typeface="Times New Roman" panose="02020603050405020304" pitchFamily="18" charset="0"/>
              <a:cs typeface="Times New Roman" panose="02020603050405020304" pitchFamily="18" charset="0"/>
            </a:endParaRPr>
          </a:p>
          <a:p>
            <a:pPr lvl="3">
              <a:lnSpc>
                <a:spcPct val="150000"/>
              </a:lnSpc>
            </a:pPr>
            <a:r>
              <a:rPr lang="zh-CN" altLang="en-US" sz="1600" dirty="0">
                <a:latin typeface="Times New Roman" panose="02020603050405020304" pitchFamily="18" charset="0"/>
                <a:cs typeface="Times New Roman" panose="02020603050405020304" pitchFamily="18" charset="0"/>
              </a:rPr>
              <a:t>证书是签发给哪一个设备的；</a:t>
            </a:r>
            <a:endParaRPr lang="en-US" altLang="zh-CN" sz="1600" dirty="0">
              <a:latin typeface="Times New Roman" panose="02020603050405020304" pitchFamily="18" charset="0"/>
              <a:cs typeface="Times New Roman" panose="02020603050405020304" pitchFamily="18" charset="0"/>
            </a:endParaRPr>
          </a:p>
          <a:p>
            <a:pPr lvl="3">
              <a:lnSpc>
                <a:spcPct val="150000"/>
              </a:lnSpc>
            </a:pPr>
            <a:r>
              <a:rPr lang="zh-CN" altLang="en-US" sz="1600" dirty="0">
                <a:latin typeface="Times New Roman" panose="02020603050405020304" pitchFamily="18" charset="0"/>
                <a:cs typeface="Times New Roman" panose="02020603050405020304" pitchFamily="18" charset="0"/>
              </a:rPr>
              <a:t>哪些证书是签发给同一个设备的；</a:t>
            </a:r>
            <a:endParaRPr lang="en-US" altLang="zh-CN" sz="16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Shuffling</a:t>
            </a:r>
            <a:r>
              <a:rPr lang="zh-CN" altLang="en-US" sz="2400" dirty="0">
                <a:latin typeface="Times New Roman" panose="02020603050405020304" pitchFamily="18" charset="0"/>
                <a:cs typeface="Times New Roman" panose="02020603050405020304" pitchFamily="18" charset="0"/>
              </a:rPr>
              <a:t>提供了提供了</a:t>
            </a:r>
            <a:r>
              <a:rPr lang="en-US" altLang="zh-CN" sz="2400" dirty="0">
                <a:latin typeface="Times New Roman" panose="02020603050405020304" pitchFamily="18" charset="0"/>
                <a:cs typeface="Times New Roman" panose="02020603050405020304" pitchFamily="18" charset="0"/>
              </a:rPr>
              <a:t>privacy</a:t>
            </a:r>
            <a:r>
              <a:rPr lang="zh-CN" altLang="en-US" sz="2400" dirty="0">
                <a:latin typeface="Times New Roman" panose="02020603050405020304" pitchFamily="18" charset="0"/>
                <a:cs typeface="Times New Roman" panose="02020603050405020304" pitchFamily="18" charset="0"/>
              </a:rPr>
              <a:t>，可抵御内部攻击者</a:t>
            </a: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en-US" altLang="zh-CN" sz="3600" dirty="0">
                <a:latin typeface="Times New Roman" panose="02020603050405020304" pitchFamily="18" charset="0"/>
                <a:cs typeface="Times New Roman" panose="02020603050405020304" pitchFamily="18" charset="0"/>
              </a:rPr>
              <a:t>Shuffling :</a:t>
            </a:r>
            <a:r>
              <a:rPr lang="zh-CN" altLang="en-US" sz="3600" dirty="0">
                <a:latin typeface="Times New Roman" panose="02020603050405020304" pitchFamily="18" charset="0"/>
                <a:cs typeface="Times New Roman" panose="02020603050405020304" pitchFamily="18" charset="0"/>
              </a:rPr>
              <a:t>打乱证书请求</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84784"/>
                <a:ext cx="8229600" cy="487139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针对</a:t>
                </a:r>
                <a:r>
                  <a:rPr lang="en-US" altLang="zh-CN" sz="2800" i="0" dirty="0">
                    <a:latin typeface="Times New Roman" panose="02020603050405020304" pitchFamily="18" charset="0"/>
                    <a:cs typeface="Times New Roman" panose="02020603050405020304" pitchFamily="18" charset="0"/>
                  </a:rPr>
                  <a:t>ECC</a:t>
                </a:r>
                <a:r>
                  <a:rPr lang="zh-CN" altLang="en-US" sz="2800" dirty="0">
                    <a:latin typeface="Times New Roman" panose="02020603050405020304" pitchFamily="18" charset="0"/>
                    <a:cs typeface="Times New Roman" panose="02020603050405020304" pitchFamily="18" charset="0"/>
                  </a:rPr>
                  <a:t>等离散对数难题的密码算法</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sz="2800" dirty="0">
                    <a:latin typeface="Times New Roman" panose="02020603050405020304" pitchFamily="18" charset="0"/>
                    <a:cs typeface="Times New Roman" panose="02020603050405020304" pitchFamily="18" charset="0"/>
                  </a:rPr>
                  <a:t>证书申请</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提交</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份公钥</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800" dirty="0">
                    <a:latin typeface="Times New Roman" panose="02020603050405020304" pitchFamily="18" charset="0"/>
                    <a:cs typeface="Times New Roman" panose="02020603050405020304" pitchFamily="18" charset="0"/>
                  </a:rPr>
                  <a:t>证书签发</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产生</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latin typeface="Times New Roman" panose="02020603050405020304" pitchFamily="18" charset="0"/>
                    <a:cs typeface="Times New Roman" panose="02020603050405020304" pitchFamily="18" charset="0"/>
                  </a:rPr>
                  <a:t>张证书</a:t>
                </a:r>
                <a:endParaRPr lang="zh-CN" altLang="en-US" sz="2400" dirty="0">
                  <a:latin typeface="Times New Roman" panose="02020603050405020304" pitchFamily="18" charset="0"/>
                  <a:cs typeface="Times New Roman" panose="02020603050405020304" pitchFamily="18" charset="0"/>
                </a:endParaRPr>
              </a:p>
              <a:p>
                <a:pPr>
                  <a:lnSpc>
                    <a:spcPct val="150000"/>
                  </a:lnSpc>
                </a:pPr>
                <a:r>
                  <a:rPr lang="zh-CN" altLang="en-US" sz="2800" dirty="0">
                    <a:latin typeface="Times New Roman" panose="02020603050405020304" pitchFamily="18" charset="0"/>
                    <a:cs typeface="Times New Roman" panose="02020603050405020304" pitchFamily="18" charset="0"/>
                  </a:rPr>
                  <a:t>减少了证书申请过程的通信量，一次申请可签发</a:t>
                </a:r>
                <a:r>
                  <a:rPr lang="zh-CN" altLang="en-US" sz="2800" dirty="0">
                    <a:latin typeface="Times New Roman" panose="02020603050405020304" pitchFamily="18" charset="0"/>
                    <a:cs typeface="Times New Roman" panose="02020603050405020304" pitchFamily="18" charset="0"/>
                    <a:sym typeface="Wingdings" panose="05000000000000000000" pitchFamily="2" charset="2"/>
                  </a:rPr>
                  <a:t>大批量的假名证书</a:t>
                </a:r>
                <a:endParaRPr lang="zh-CN" altLang="en-US" sz="28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484784"/>
                <a:ext cx="8229600" cy="4871393"/>
              </a:xfrm>
              <a:blipFill rotWithShape="1">
                <a:blip r:embed="rId1"/>
                <a:stretch>
                  <a:fillRect t="-3" b="9"/>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i="0" dirty="0">
                <a:latin typeface="Times New Roman" panose="02020603050405020304" pitchFamily="18" charset="0"/>
                <a:cs typeface="Times New Roman" panose="02020603050405020304" pitchFamily="18" charset="0"/>
              </a:rPr>
              <a:t>Butterfly</a:t>
            </a:r>
            <a:r>
              <a:rPr lang="zh-CN" altLang="en-US" dirty="0"/>
              <a:t>扩张</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340768"/>
                <a:ext cx="8229600" cy="4525963"/>
              </a:xfrm>
            </p:spPr>
            <p:txBody>
              <a:bodyPr/>
              <a:lstStyle/>
              <a:p>
                <a:pPr>
                  <a:lnSpc>
                    <a:spcPct val="150000"/>
                  </a:lnSpc>
                </a:pPr>
                <a:r>
                  <a:rPr lang="en-US" altLang="zh-CN" sz="2800" i="0" dirty="0">
                    <a:latin typeface="Times New Roman" panose="02020603050405020304" pitchFamily="18" charset="0"/>
                    <a:cs typeface="Times New Roman" panose="02020603050405020304" pitchFamily="18" charset="0"/>
                  </a:rPr>
                  <a:t>ECC</a:t>
                </a:r>
                <a:r>
                  <a:rPr lang="zh-CN" altLang="en-US" sz="2800" dirty="0">
                    <a:latin typeface="Times New Roman" panose="02020603050405020304" pitchFamily="18" charset="0"/>
                    <a:cs typeface="Times New Roman" panose="02020603050405020304" pitchFamily="18" charset="0"/>
                  </a:rPr>
                  <a:t>算法（</a:t>
                </a:r>
                <a:r>
                  <a:rPr lang="en-US" altLang="zh-CN" sz="2800" i="0" dirty="0">
                    <a:latin typeface="Times New Roman" panose="02020603050405020304" pitchFamily="18" charset="0"/>
                    <a:cs typeface="Times New Roman" panose="02020603050405020304" pitchFamily="18" charset="0"/>
                  </a:rPr>
                  <a:t>ECDSA</a:t>
                </a:r>
                <a:r>
                  <a:rPr lang="zh-CN" altLang="en-US" sz="2800" dirty="0">
                    <a:latin typeface="Times New Roman" panose="02020603050405020304" pitchFamily="18" charset="0"/>
                    <a:cs typeface="Times New Roman" panose="02020603050405020304" pitchFamily="18" charset="0"/>
                  </a:rPr>
                  <a:t>算法、</a:t>
                </a:r>
                <a:r>
                  <a:rPr lang="en-US" altLang="zh-CN" sz="2800" i="0" dirty="0">
                    <a:latin typeface="Times New Roman" panose="02020603050405020304" pitchFamily="18" charset="0"/>
                    <a:cs typeface="Times New Roman" panose="02020603050405020304" pitchFamily="18" charset="0"/>
                  </a:rPr>
                  <a:t>SM2</a:t>
                </a:r>
                <a:r>
                  <a:rPr lang="zh-CN" altLang="en-US" sz="2800" dirty="0">
                    <a:latin typeface="Times New Roman" panose="02020603050405020304" pitchFamily="18" charset="0"/>
                    <a:cs typeface="Times New Roman" panose="02020603050405020304" pitchFamily="18" charset="0"/>
                  </a:rPr>
                  <a:t>算法）</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私钥</a:t>
                </a:r>
                <a14:m>
                  <m:oMath xmlns:m="http://schemas.openxmlformats.org/officeDocument/2006/math">
                    <m:r>
                      <a:rPr lang="en-US" altLang="zh-CN" sz="2400" i="1" dirty="0" smtClean="0">
                        <a:latin typeface="Cambria Math" panose="02040503050406030204" pitchFamily="18" charset="0"/>
                      </a:rPr>
                      <m:t>𝑎</m:t>
                    </m:r>
                  </m:oMath>
                </a14:m>
                <a:r>
                  <a:rPr lang="zh-CN" altLang="en-US" sz="2400" dirty="0">
                    <a:latin typeface="Times New Roman" panose="02020603050405020304" pitchFamily="18" charset="0"/>
                    <a:cs typeface="Times New Roman" panose="02020603050405020304" pitchFamily="18" charset="0"/>
                  </a:rPr>
                  <a:t>；公钥种子</a:t>
                </a:r>
                <a14:m>
                  <m:oMath xmlns:m="http://schemas.openxmlformats.org/officeDocument/2006/math">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 = [</m:t>
                    </m:r>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𝐺</m:t>
                    </m:r>
                    <m:r>
                      <a:rPr lang="zh-CN" altLang="en-US" sz="2400" i="1" dirty="0">
                        <a:latin typeface="Cambria Math" panose="02040503050406030204" pitchFamily="18" charset="0"/>
                      </a:rPr>
                      <m:t>，</m:t>
                    </m:r>
                    <m:r>
                      <a:rPr lang="en-US" altLang="zh-CN" sz="2400" i="1" dirty="0">
                        <a:latin typeface="Cambria Math" panose="02040503050406030204" pitchFamily="18" charset="0"/>
                      </a:rPr>
                      <m:t>𝐺</m:t>
                    </m:r>
                  </m:oMath>
                </a14:m>
                <a:r>
                  <a:rPr lang="zh-CN" altLang="en-US" sz="2400" dirty="0">
                    <a:latin typeface="Times New Roman" panose="02020603050405020304" pitchFamily="18" charset="0"/>
                    <a:cs typeface="Times New Roman" panose="02020603050405020304" pitchFamily="18" charset="0"/>
                  </a:rPr>
                  <a:t>是基点</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800" dirty="0">
                    <a:latin typeface="Times New Roman" panose="02020603050405020304" pitchFamily="18" charset="0"/>
                    <a:cs typeface="Times New Roman" panose="02020603050405020304" pitchFamily="18" charset="0"/>
                  </a:rPr>
                  <a:t>证书申请</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用户提交</a:t>
                </a:r>
                <a14:m>
                  <m:oMath xmlns:m="http://schemas.openxmlformats.org/officeDocument/2006/math">
                    <m:r>
                      <a:rPr lang="zh-CN" altLang="en-US" sz="2400" i="1" dirty="0">
                        <a:latin typeface="Cambria Math" panose="02040503050406030204" pitchFamily="18" charset="0"/>
                      </a:rPr>
                      <m:t>扩张函数，</m:t>
                    </m:r>
                    <m:r>
                      <m:rPr>
                        <m:nor/>
                      </m:rPr>
                      <a:rPr lang="zh-CN" altLang="en-US" sz="2400" dirty="0">
                        <a:latin typeface="Times New Roman" panose="02020603050405020304" pitchFamily="18" charset="0"/>
                        <a:cs typeface="Times New Roman" panose="02020603050405020304" pitchFamily="18" charset="0"/>
                      </a:rPr>
                      <m:t>公钥种子</m:t>
                    </m:r>
                    <m:r>
                      <a:rPr lang="en-US" altLang="zh-CN" sz="2400" i="1" dirty="0" smtClean="0">
                        <a:latin typeface="Cambria Math" panose="02040503050406030204" pitchFamily="18" charset="0"/>
                      </a:rPr>
                      <m:t>𝐴</m:t>
                    </m:r>
                    <m:r>
                      <a:rPr lang="en-US" altLang="zh-CN" sz="2400" b="0" i="1" dirty="0" smtClean="0">
                        <a:latin typeface="Cambria Math" panose="02040503050406030204" pitchFamily="18" charset="0"/>
                      </a:rPr>
                      <m:t> </m:t>
                    </m:r>
                    <m:r>
                      <a:rPr lang="zh-CN" altLang="en-US" sz="2400" i="1" dirty="0">
                        <a:latin typeface="Cambria Math" panose="02040503050406030204" pitchFamily="18" charset="0"/>
                      </a:rPr>
                      <m:t>和</m:t>
                    </m:r>
                    <m:r>
                      <a:rPr lang="en-US" altLang="zh-CN" sz="2400" b="0" i="1" dirty="0" smtClean="0">
                        <a:latin typeface="Cambria Math" panose="02040503050406030204" pitchFamily="18" charset="0"/>
                      </a:rPr>
                      <m:t> </m:t>
                    </m:r>
                    <m:r>
                      <a:rPr lang="zh-CN" altLang="en-US" sz="2400" i="1" dirty="0">
                        <a:latin typeface="Cambria Math" panose="02040503050406030204" pitchFamily="18" charset="0"/>
                      </a:rPr>
                      <m:t>其他</m:t>
                    </m:r>
                  </m:oMath>
                </a14:m>
                <a:r>
                  <a:rPr lang="zh-CN" altLang="en-US" sz="2400" dirty="0">
                    <a:latin typeface="Times New Roman" panose="02020603050405020304" pitchFamily="18" charset="0"/>
                    <a:cs typeface="Times New Roman" panose="02020603050405020304" pitchFamily="18" charset="0"/>
                  </a:rPr>
                  <a:t>信息</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zh-CN" altLang="en-US" sz="2800" dirty="0">
                    <a:latin typeface="Times New Roman" panose="02020603050405020304" pitchFamily="18" charset="0"/>
                    <a:cs typeface="Times New Roman" panose="02020603050405020304" pitchFamily="18" charset="0"/>
                  </a:rPr>
                  <a:t>证书签发</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产生批量的公钥</a:t>
                </a:r>
                <a14:m>
                  <m:oMath xmlns:m="http://schemas.openxmlformats.org/officeDocument/2006/math">
                    <m:r>
                      <a:rPr lang="en-US" altLang="zh-CN" sz="2400" i="1" dirty="0" smtClean="0">
                        <a:latin typeface="Cambria Math" panose="02040503050406030204" pitchFamily="18" charset="0"/>
                      </a:rPr>
                      <m:t>𝐵</m:t>
                    </m:r>
                    <m:r>
                      <a:rPr lang="en-US" altLang="zh-CN" sz="2400" i="1" baseline="-25000" dirty="0">
                        <a:latin typeface="Cambria Math" panose="02040503050406030204" pitchFamily="18" charset="0"/>
                      </a:rPr>
                      <m:t>𝑖</m:t>
                    </m:r>
                    <m:r>
                      <a:rPr lang="en-US" altLang="zh-CN" sz="2400" i="1" dirty="0">
                        <a:latin typeface="Cambria Math" panose="02040503050406030204" pitchFamily="18" charset="0"/>
                      </a:rPr>
                      <m:t> = </m:t>
                    </m:r>
                    <m:r>
                      <a:rPr lang="en-US" altLang="zh-CN" sz="2400" i="1" dirty="0">
                        <a:latin typeface="Cambria Math" panose="02040503050406030204" pitchFamily="18" charset="0"/>
                      </a:rPr>
                      <m:t>𝐴</m:t>
                    </m:r>
                    <m:r>
                      <a:rPr lang="en-US" altLang="zh-CN" sz="2400" i="1" dirty="0">
                        <a:latin typeface="Cambria Math" panose="02040503050406030204" pitchFamily="18" charset="0"/>
                      </a:rPr>
                      <m:t> + [</m:t>
                    </m:r>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𝑓</m:t>
                        </m:r>
                      </m:e>
                      <m:sub>
                        <m:r>
                          <a:rPr lang="en-US" altLang="zh-CN" sz="2400" i="1" dirty="0">
                            <a:latin typeface="Cambria Math" panose="02040503050406030204" pitchFamily="18" charset="0"/>
                            <a:cs typeface="Cambria Math" panose="02040503050406030204" pitchFamily="18" charset="0"/>
                          </a:rPr>
                          <m:t>𝑖</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𝐺</m:t>
                    </m:r>
                  </m:oMath>
                </a14:m>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进一步扩张公钥</a:t>
                </a:r>
                <a14:m>
                  <m:oMath xmlns:m="http://schemas.openxmlformats.org/officeDocument/2006/math">
                    <m:r>
                      <a:rPr lang="en-US" altLang="zh-CN" sz="2400" i="1" dirty="0">
                        <a:latin typeface="Cambria Math" panose="02040503050406030204" pitchFamily="18" charset="0"/>
                      </a:rPr>
                      <m:t>𝐷</m:t>
                    </m:r>
                    <m:r>
                      <a:rPr lang="en-US" altLang="zh-CN" sz="2400" i="1" baseline="-25000" dirty="0">
                        <a:latin typeface="Cambria Math" panose="02040503050406030204" pitchFamily="18" charset="0"/>
                      </a:rPr>
                      <m:t>𝑖</m:t>
                    </m:r>
                    <m:r>
                      <a:rPr lang="en-US" altLang="zh-CN" sz="2400" i="1" dirty="0">
                        <a:latin typeface="Cambria Math" panose="02040503050406030204" pitchFamily="18" charset="0"/>
                      </a:rPr>
                      <m:t>=</m:t>
                    </m:r>
                    <m:sSub>
                      <m:sSubPr>
                        <m:ctrlPr>
                          <a:rPr lang="en-US" altLang="zh-CN" sz="2400" i="1" dirty="0">
                            <a:latin typeface="Cambria Math" panose="02040503050406030204" pitchFamily="18" charset="0"/>
                            <a:cs typeface="Cambria Math" panose="02040503050406030204" pitchFamily="18" charset="0"/>
                          </a:rPr>
                        </m:ctrlPr>
                      </m:sSubPr>
                      <m:e>
                        <m:r>
                          <a:rPr lang="en-US" altLang="zh-CN" sz="2400" i="1" dirty="0">
                            <a:latin typeface="Cambria Math" panose="02040503050406030204" pitchFamily="18" charset="0"/>
                            <a:cs typeface="Cambria Math" panose="02040503050406030204" pitchFamily="18" charset="0"/>
                          </a:rPr>
                          <m:t>𝐵</m:t>
                        </m:r>
                      </m:e>
                      <m:sub>
                        <m:r>
                          <a:rPr lang="en-US" altLang="zh-CN" sz="2400" i="1" dirty="0">
                            <a:latin typeface="Cambria Math" panose="02040503050406030204" pitchFamily="18" charset="0"/>
                            <a:cs typeface="Cambria Math" panose="02040503050406030204" pitchFamily="18" charset="0"/>
                          </a:rPr>
                          <m:t>𝑖</m:t>
                        </m:r>
                      </m:sub>
                    </m:sSub>
                    <m:r>
                      <a:rPr lang="en-US" altLang="zh-CN" sz="2400" i="1" dirty="0">
                        <a:latin typeface="Cambria Math" panose="02040503050406030204" pitchFamily="18" charset="0"/>
                      </a:rPr>
                      <m:t>+</m:t>
                    </m:r>
                    <m:d>
                      <m:dPr>
                        <m:begChr m:val="["/>
                        <m:endChr m:val="]"/>
                        <m:ctrlPr>
                          <a:rPr lang="en-US" altLang="zh-CN" sz="2400" i="1" dirty="0">
                            <a:latin typeface="Cambria Math" panose="02040503050406030204" pitchFamily="18" charset="0"/>
                          </a:rPr>
                        </m:ctrlPr>
                      </m:dPr>
                      <m:e>
                        <m:r>
                          <a:rPr lang="en-US" altLang="zh-CN" sz="2400" i="1" dirty="0" err="1">
                            <a:latin typeface="Cambria Math" panose="02040503050406030204" pitchFamily="18" charset="0"/>
                          </a:rPr>
                          <m:t>𝑟</m:t>
                        </m:r>
                        <m:r>
                          <a:rPr lang="en-US" altLang="zh-CN" sz="2400" i="1" baseline="-25000" dirty="0" err="1">
                            <a:latin typeface="Cambria Math" panose="02040503050406030204" pitchFamily="18" charset="0"/>
                          </a:rPr>
                          <m:t>𝑖</m:t>
                        </m:r>
                      </m:e>
                    </m:d>
                    <m:r>
                      <a:rPr lang="en-US" altLang="zh-CN" sz="2400" i="1" dirty="0">
                        <a:latin typeface="Cambria Math" panose="02040503050406030204" pitchFamily="18" charset="0"/>
                      </a:rPr>
                      <m:t>𝐺</m:t>
                    </m:r>
                    <m:r>
                      <a:rPr lang="en-US" altLang="zh-CN" sz="2400" i="1" dirty="0">
                        <a:latin typeface="Cambria Math" panose="02040503050406030204" pitchFamily="18" charset="0"/>
                      </a:rPr>
                      <m:t> </m:t>
                    </m:r>
                  </m:oMath>
                </a14:m>
                <a:r>
                  <a:rPr lang="zh-CN" altLang="en-US" sz="2400" dirty="0">
                    <a:latin typeface="Times New Roman" panose="02020603050405020304" pitchFamily="18" charset="0"/>
                    <a:cs typeface="Times New Roman" panose="02020603050405020304" pitchFamily="18" charset="0"/>
                  </a:rPr>
                  <a:t>，颁发证书，将证书和</a:t>
                </a:r>
                <a14:m>
                  <m:oMath xmlns:m="http://schemas.openxmlformats.org/officeDocument/2006/math">
                    <m:d>
                      <m:dPr>
                        <m:begChr m:val="["/>
                        <m:endChr m:val="]"/>
                        <m:ctrlPr>
                          <a:rPr lang="en-US" altLang="zh-CN" sz="2400" i="1" dirty="0" smtClean="0">
                            <a:latin typeface="Cambria Math" panose="02040503050406030204" pitchFamily="18" charset="0"/>
                          </a:rPr>
                        </m:ctrlPr>
                      </m:dPr>
                      <m:e>
                        <m:r>
                          <a:rPr lang="en-US" altLang="zh-CN" sz="2400" i="1" dirty="0" err="1">
                            <a:latin typeface="Cambria Math" panose="02040503050406030204" pitchFamily="18" charset="0"/>
                          </a:rPr>
                          <m:t>𝑟</m:t>
                        </m:r>
                        <m:r>
                          <a:rPr lang="en-US" altLang="zh-CN" sz="2400" i="1" baseline="-25000" dirty="0" err="1">
                            <a:latin typeface="Cambria Math" panose="02040503050406030204" pitchFamily="18" charset="0"/>
                          </a:rPr>
                          <m:t>𝑖</m:t>
                        </m:r>
                      </m:e>
                    </m:d>
                  </m:oMath>
                </a14:m>
                <a:r>
                  <a:rPr lang="zh-CN" altLang="en-US" sz="2400" dirty="0">
                    <a:latin typeface="Times New Roman" panose="02020603050405020304" pitchFamily="18" charset="0"/>
                    <a:cs typeface="Times New Roman" panose="02020603050405020304" pitchFamily="18" charset="0"/>
                  </a:rPr>
                  <a:t>加密后交给用户</a:t>
                </a:r>
                <a:endParaRPr lang="en-US" altLang="zh-CN" sz="24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340768"/>
                <a:ext cx="8229600" cy="4525963"/>
              </a:xfrm>
              <a:blipFill rotWithShape="1">
                <a:blip r:embed="rId1"/>
                <a:stretch>
                  <a:fillRect t="-6" b="-25297"/>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i="0" dirty="0">
                <a:latin typeface="Times New Roman" panose="02020603050405020304" pitchFamily="18" charset="0"/>
                <a:cs typeface="Times New Roman" panose="02020603050405020304" pitchFamily="18" charset="0"/>
              </a:rPr>
              <a:t>Butterfly</a:t>
            </a:r>
            <a:r>
              <a:rPr lang="zh-CN" altLang="en-US" dirty="0"/>
              <a:t>扩张</a:t>
            </a:r>
            <a:r>
              <a:rPr lang="en-US" altLang="zh-CN" dirty="0"/>
              <a:t>——</a:t>
            </a:r>
            <a:r>
              <a:rPr lang="zh-CN" altLang="en-US" dirty="0"/>
              <a:t>假名证书公钥扩张</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340768"/>
                <a:ext cx="86868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2</a:t>
                </a:r>
                <a:r>
                  <a:rPr lang="zh-CN" altLang="en-US" sz="2800" dirty="0"/>
                  <a:t>次</a:t>
                </a:r>
                <a:r>
                  <a:rPr lang="en-US" altLang="zh-CN" sz="2800" i="0" dirty="0">
                    <a:latin typeface="Times New Roman" panose="02020603050405020304" pitchFamily="18" charset="0"/>
                    <a:cs typeface="Times New Roman" panose="02020603050405020304" pitchFamily="18" charset="0"/>
                  </a:rPr>
                  <a:t>Butterfly</a:t>
                </a:r>
                <a:r>
                  <a:rPr lang="zh-CN" altLang="en-US" sz="2800" dirty="0"/>
                  <a:t>扩张 </a:t>
                </a:r>
                <a14:m>
                  <m:oMath xmlns:m="http://schemas.openxmlformats.org/officeDocument/2006/math">
                    <m:r>
                      <a:rPr lang="en-US" altLang="zh-CN" sz="2800" i="1" dirty="0" smtClean="0">
                        <a:latin typeface="Cambria Math" panose="02040503050406030204" pitchFamily="18" charset="0"/>
                      </a:rPr>
                      <m:t>⟹</m:t>
                    </m:r>
                  </m:oMath>
                </a14:m>
                <a:r>
                  <a:rPr lang="en-US" altLang="zh-CN" sz="2800" b="1" dirty="0"/>
                  <a:t> </a:t>
                </a:r>
                <a:r>
                  <a:rPr lang="zh-CN" altLang="en-US" sz="2800" dirty="0"/>
                  <a:t>避免某一部件关联证书</a:t>
                </a:r>
                <a:endParaRPr lang="en-US" altLang="zh-CN" sz="2800" dirty="0"/>
              </a:p>
              <a:p>
                <a:pPr lvl="1">
                  <a:lnSpc>
                    <a:spcPct val="150000"/>
                  </a:lnSpc>
                </a:pPr>
                <a:r>
                  <a:rPr lang="zh-CN" altLang="en-US" sz="2400" dirty="0"/>
                  <a:t>用户 </a:t>
                </a:r>
                <a:r>
                  <a:rPr lang="en-US" altLang="zh-CN" sz="2400" dirty="0">
                    <a:latin typeface="Times New Roman" panose="02020603050405020304" pitchFamily="18" charset="0"/>
                    <a:cs typeface="Times New Roman" panose="02020603050405020304" pitchFamily="18" charset="0"/>
                    <a:sym typeface="Wingdings" panose="05000000000000000000" pitchFamily="2" charset="2"/>
                  </a:rPr>
                  <a:t> RA  PCA</a:t>
                </a:r>
                <a:endParaRPr lang="en-US" altLang="zh-CN" sz="2400" dirty="0">
                  <a:latin typeface="Times New Roman" panose="02020603050405020304" pitchFamily="18" charset="0"/>
                  <a:cs typeface="Times New Roman" panose="02020603050405020304" pitchFamily="18" charset="0"/>
                  <a:sym typeface="Wingdings" panose="05000000000000000000" pitchFamily="2" charset="2"/>
                </a:endParaRPr>
              </a:p>
              <a:p>
                <a:pPr lvl="1">
                  <a:lnSpc>
                    <a:spcPct val="150000"/>
                  </a:lnSpc>
                </a:pP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dirty="0" smtClean="0">
                        <a:latin typeface="Cambria Math" panose="02040503050406030204" pitchFamily="18" charset="0"/>
                      </a:rPr>
                      <m:t>𝐵</m:t>
                    </m:r>
                    <m:r>
                      <a:rPr lang="en-US" altLang="zh-CN" sz="2400" i="1" baseline="-25000" dirty="0">
                        <a:latin typeface="Cambria Math" panose="02040503050406030204" pitchFamily="18" charset="0"/>
                      </a:rPr>
                      <m:t>𝑖</m:t>
                    </m:r>
                    <m:r>
                      <a:rPr lang="en-US" altLang="zh-CN" sz="2400" i="1" dirty="0">
                        <a:latin typeface="Cambria Math" panose="02040503050406030204" pitchFamily="18" charset="0"/>
                      </a:rPr>
                      <m:t>=</m:t>
                    </m:r>
                    <m:r>
                      <a:rPr lang="en-US" altLang="zh-CN" sz="2400" i="1" dirty="0">
                        <a:latin typeface="Cambria Math" panose="02040503050406030204" pitchFamily="18" charset="0"/>
                      </a:rPr>
                      <m:t>𝐴</m:t>
                    </m:r>
                    <m:r>
                      <a:rPr lang="en-US" altLang="zh-CN" sz="2400" i="1" dirty="0">
                        <a:latin typeface="Cambria Math" panose="02040503050406030204" pitchFamily="18" charset="0"/>
                      </a:rPr>
                      <m:t>+</m:t>
                    </m:r>
                    <m:d>
                      <m:dPr>
                        <m:begChr m:val="["/>
                        <m:endChr m:val="]"/>
                        <m:ctrlPr>
                          <a:rPr lang="en-US" altLang="zh-CN" sz="2400" i="1" dirty="0">
                            <a:latin typeface="Cambria Math" panose="02040503050406030204" pitchFamily="18" charset="0"/>
                          </a:rPr>
                        </m:ctrlPr>
                      </m:dPr>
                      <m:e>
                        <m:r>
                          <a:rPr lang="en-US" altLang="zh-CN" sz="2400" i="1" dirty="0" err="1">
                            <a:latin typeface="Cambria Math" panose="02040503050406030204" pitchFamily="18" charset="0"/>
                          </a:rPr>
                          <m:t>𝑓</m:t>
                        </m:r>
                        <m:r>
                          <a:rPr lang="en-US" altLang="zh-CN" sz="2400" i="1" baseline="-25000" dirty="0" err="1">
                            <a:latin typeface="Cambria Math" panose="02040503050406030204" pitchFamily="18" charset="0"/>
                          </a:rPr>
                          <m:t>𝑖</m:t>
                        </m:r>
                      </m:e>
                    </m:d>
                    <m:r>
                      <a:rPr lang="en-US" altLang="zh-CN" sz="2400" i="1" dirty="0">
                        <a:latin typeface="Cambria Math" panose="02040503050406030204" pitchFamily="18" charset="0"/>
                      </a:rPr>
                      <m:t>𝐺</m:t>
                    </m:r>
                    <m:r>
                      <a:rPr lang="en-US" altLang="zh-CN" sz="2400" i="1" dirty="0">
                        <a:latin typeface="Cambria Math" panose="02040503050406030204" pitchFamily="18" charset="0"/>
                      </a:rPr>
                      <m:t>             </m:t>
                    </m:r>
                    <m:r>
                      <a:rPr lang="en-US" altLang="zh-CN" sz="2400" i="1" dirty="0">
                        <a:latin typeface="Cambria Math" panose="02040503050406030204" pitchFamily="18" charset="0"/>
                      </a:rPr>
                      <m:t>1</m:t>
                    </m:r>
                    <m:r>
                      <a:rPr lang="en-US" altLang="zh-CN" sz="2400" i="1" dirty="0">
                        <a:latin typeface="Cambria Math" panose="02040503050406030204" pitchFamily="18" charset="0"/>
                      </a:rPr>
                      <m:t> ⟹ </m:t>
                    </m:r>
                    <m:r>
                      <a:rPr lang="en-US" altLang="zh-CN" sz="2400" i="1" dirty="0" smtClean="0">
                        <a:solidFill>
                          <a:srgbClr val="0070C0"/>
                        </a:solidFill>
                        <a:latin typeface="Cambria Math" panose="02040503050406030204" pitchFamily="18" charset="0"/>
                      </a:rPr>
                      <m:t>𝑛</m:t>
                    </m:r>
                  </m:oMath>
                </a14:m>
                <a:endParaRPr lang="en-US" altLang="zh-CN" sz="2400" dirty="0">
                  <a:solidFill>
                    <a:srgbClr val="0070C0"/>
                  </a:solidFill>
                </a:endParaRPr>
              </a:p>
              <a:p>
                <a:pPr lvl="1">
                  <a:lnSpc>
                    <a:spcPct val="150000"/>
                  </a:lnSpc>
                </a:pPr>
                <a:r>
                  <a:rPr lang="en-US" altLang="zh-CN" sz="2400" b="0" dirty="0">
                    <a:latin typeface="Times New Roman" panose="02020603050405020304" pitchFamily="18" charset="0"/>
                    <a:cs typeface="Times New Roman" panose="02020603050405020304" pitchFamily="18" charset="0"/>
                  </a:rPr>
                  <a:t>PCA</a:t>
                </a:r>
                <a14:m>
                  <m:oMath xmlns:m="http://schemas.openxmlformats.org/officeDocument/2006/math">
                    <m:r>
                      <a:rPr lang="zh-CN" altLang="en-US" sz="2400" i="1" dirty="0">
                        <a:latin typeface="Cambria Math" panose="02040503050406030204" pitchFamily="18" charset="0"/>
                      </a:rPr>
                      <m:t>：</m:t>
                    </m:r>
                    <m:r>
                      <a:rPr lang="en-US" altLang="zh-CN" sz="2400" b="0" i="1" dirty="0" smtClean="0">
                        <a:latin typeface="Cambria Math" panose="02040503050406030204" pitchFamily="18" charset="0"/>
                      </a:rPr>
                      <m:t>𝐷</m:t>
                    </m:r>
                    <m:r>
                      <a:rPr lang="en-US" altLang="zh-CN" sz="2400" i="1" baseline="-25000" dirty="0" smtClean="0">
                        <a:latin typeface="Cambria Math" panose="02040503050406030204" pitchFamily="18" charset="0"/>
                      </a:rPr>
                      <m:t>𝑖</m:t>
                    </m:r>
                    <m:r>
                      <a:rPr lang="en-US" altLang="zh-CN" sz="2400" i="1" dirty="0" smtClean="0">
                        <a:latin typeface="Cambria Math" panose="02040503050406030204" pitchFamily="18" charset="0"/>
                      </a:rPr>
                      <m:t>=</m:t>
                    </m:r>
                    <m:r>
                      <a:rPr lang="en-US" altLang="zh-CN" sz="2400" i="1" dirty="0">
                        <a:latin typeface="Cambria Math" panose="02040503050406030204" pitchFamily="18" charset="0"/>
                      </a:rPr>
                      <m:t>𝐵</m:t>
                    </m:r>
                    <m:r>
                      <a:rPr lang="en-US" altLang="zh-CN" sz="2400" i="1" baseline="-25000" dirty="0">
                        <a:latin typeface="Cambria Math" panose="02040503050406030204" pitchFamily="18" charset="0"/>
                      </a:rPr>
                      <m:t>𝑖</m:t>
                    </m:r>
                    <m:r>
                      <a:rPr lang="en-US" altLang="zh-CN" sz="2400" i="1" dirty="0" smtClean="0">
                        <a:latin typeface="Cambria Math" panose="02040503050406030204" pitchFamily="18" charset="0"/>
                      </a:rPr>
                      <m:t>+</m:t>
                    </m:r>
                    <m:d>
                      <m:dPr>
                        <m:begChr m:val="["/>
                        <m:endChr m:val="]"/>
                        <m:ctrlPr>
                          <a:rPr lang="en-US" altLang="zh-CN" sz="2400" i="1" dirty="0" smtClean="0">
                            <a:latin typeface="Cambria Math" panose="02040503050406030204" pitchFamily="18" charset="0"/>
                          </a:rPr>
                        </m:ctrlPr>
                      </m:dPr>
                      <m:e>
                        <m:r>
                          <a:rPr lang="en-US" altLang="zh-CN" sz="2400" i="1" dirty="0" err="1" smtClean="0">
                            <a:latin typeface="Cambria Math" panose="02040503050406030204" pitchFamily="18" charset="0"/>
                          </a:rPr>
                          <m:t>𝑟</m:t>
                        </m:r>
                        <m:r>
                          <a:rPr lang="en-US" altLang="zh-CN" sz="2400" i="1" baseline="-25000" dirty="0" err="1" smtClean="0">
                            <a:latin typeface="Cambria Math" panose="02040503050406030204" pitchFamily="18" charset="0"/>
                          </a:rPr>
                          <m:t>𝑖</m:t>
                        </m:r>
                      </m:e>
                    </m:d>
                    <m:r>
                      <a:rPr lang="en-US" altLang="zh-CN" sz="2400" i="1" dirty="0" smtClean="0">
                        <a:latin typeface="Cambria Math" panose="02040503050406030204" pitchFamily="18" charset="0"/>
                      </a:rPr>
                      <m:t>𝐺</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 ⟹ </m:t>
                    </m:r>
                    <m:r>
                      <a:rPr lang="en-US" altLang="zh-CN" sz="2400" i="1" dirty="0" smtClean="0">
                        <a:latin typeface="Cambria Math" panose="02040503050406030204" pitchFamily="18" charset="0"/>
                      </a:rPr>
                      <m:t>1</m:t>
                    </m:r>
                  </m:oMath>
                </a14:m>
                <a:endParaRPr lang="en-US" altLang="zh-CN" sz="2400" dirty="0">
                  <a:solidFill>
                    <a:srgbClr val="006BB7"/>
                  </a:solidFill>
                </a:endParaRPr>
              </a:p>
              <a:p>
                <a:pPr>
                  <a:lnSpc>
                    <a:spcPct val="150000"/>
                  </a:lnSpc>
                </a:pPr>
                <a:r>
                  <a:rPr lang="en-US" altLang="zh-CN" sz="2800" dirty="0" err="1">
                    <a:latin typeface="Times New Roman" panose="02020603050405020304" pitchFamily="18" charset="0"/>
                    <a:cs typeface="Times New Roman" panose="02020603050405020304" pitchFamily="18" charset="0"/>
                  </a:rPr>
                  <a:t>Unlinkability</a:t>
                </a:r>
                <a:r>
                  <a:rPr lang="en-US" altLang="zh-CN" sz="2800" dirty="0"/>
                  <a:t>——</a:t>
                </a:r>
                <a:r>
                  <a:rPr lang="zh-CN" altLang="en-US" sz="2800" dirty="0"/>
                  <a:t>容错</a:t>
                </a:r>
                <a:r>
                  <a:rPr lang="en-US" altLang="zh-CN" sz="2800" dirty="0"/>
                  <a:t>/</a:t>
                </a:r>
                <a:r>
                  <a:rPr lang="zh-CN" altLang="en-US" sz="2800" dirty="0"/>
                  <a:t>容侵的隐私保护</a:t>
                </a:r>
                <a:endParaRPr lang="en-US" altLang="zh-CN" sz="2800" dirty="0"/>
              </a:p>
              <a:p>
                <a:pPr lvl="1">
                  <a:lnSpc>
                    <a:spcPct val="150000"/>
                  </a:lnSpc>
                </a:pPr>
                <a:r>
                  <a:rPr lang="zh-CN" altLang="en-US" sz="2400" dirty="0"/>
                  <a:t>如果仅有一个部件执行</a:t>
                </a:r>
                <a:r>
                  <a:rPr lang="en-US" altLang="zh-CN" sz="2400" dirty="0">
                    <a:latin typeface="Times New Roman" panose="02020603050405020304" pitchFamily="18" charset="0"/>
                    <a:cs typeface="Times New Roman" panose="02020603050405020304" pitchFamily="18" charset="0"/>
                  </a:rPr>
                  <a:t>Butterfly</a:t>
                </a:r>
                <a:r>
                  <a:rPr lang="zh-CN" altLang="en-US" sz="2400" dirty="0"/>
                  <a:t>扩张，则该部件可以记录每一个公钥</a:t>
                </a:r>
                <a14:m>
                  <m:oMath xmlns:m="http://schemas.openxmlformats.org/officeDocument/2006/math">
                    <m:r>
                      <a:rPr lang="en-US" altLang="zh-CN" sz="2400" i="1" dirty="0" smtClean="0">
                        <a:latin typeface="Cambria Math" panose="02040503050406030204" pitchFamily="18" charset="0"/>
                      </a:rPr>
                      <m:t>𝐵</m:t>
                    </m:r>
                    <m:r>
                      <a:rPr lang="en-US" altLang="zh-CN" sz="2400" i="1" baseline="-25000" dirty="0">
                        <a:latin typeface="Cambria Math" panose="02040503050406030204" pitchFamily="18" charset="0"/>
                      </a:rPr>
                      <m:t>𝑖</m:t>
                    </m:r>
                  </m:oMath>
                </a14:m>
                <a:r>
                  <a:rPr lang="zh-CN" altLang="en-US" sz="2400" dirty="0"/>
                  <a:t>，形成关联</a:t>
                </a:r>
                <a:endParaRPr lang="zh-CN" altLang="en-US" sz="2400" dirty="0"/>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340768"/>
                <a:ext cx="8686800" cy="4525963"/>
              </a:xfrm>
              <a:blipFill rotWithShape="1">
                <a:blip r:embed="rId1"/>
                <a:stretch>
                  <a:fillRect t="-6" b="-6946"/>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i="0" dirty="0">
                <a:latin typeface="Times New Roman" panose="02020603050405020304" pitchFamily="18" charset="0"/>
                <a:cs typeface="Times New Roman" panose="02020603050405020304" pitchFamily="18" charset="0"/>
              </a:rPr>
              <a:t>Butterfly</a:t>
            </a:r>
            <a:r>
              <a:rPr lang="zh-CN" altLang="en-US" dirty="0"/>
              <a:t>扩张</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135835" y="2129413"/>
            <a:ext cx="7056784" cy="4728587"/>
          </a:xfrm>
          <a:prstGeom prst="rect">
            <a:avLst/>
          </a:prstGeom>
        </p:spPr>
      </p:pic>
      <p:sp>
        <p:nvSpPr>
          <p:cNvPr id="3" name="标题 2"/>
          <p:cNvSpPr>
            <a:spLocks noGrp="1"/>
          </p:cNvSpPr>
          <p:nvPr>
            <p:ph type="ctrTitle"/>
          </p:nvPr>
        </p:nvSpPr>
        <p:spPr/>
        <p:txBody>
          <a:bodyPr/>
          <a:lstStyle/>
          <a:p>
            <a:r>
              <a:rPr lang="en-US" altLang="zh-CN" i="0" dirty="0">
                <a:latin typeface="Times New Roman" panose="02020603050405020304" pitchFamily="18" charset="0"/>
                <a:cs typeface="Times New Roman" panose="02020603050405020304" pitchFamily="18" charset="0"/>
              </a:rPr>
              <a:t>Butterfly</a:t>
            </a:r>
            <a:r>
              <a:rPr lang="zh-CN" altLang="en-US" dirty="0"/>
              <a:t>扩张</a:t>
            </a:r>
            <a:r>
              <a:rPr lang="en-US" altLang="zh-CN" dirty="0"/>
              <a:t>——</a:t>
            </a:r>
            <a:r>
              <a:rPr lang="zh-CN" altLang="en-US" dirty="0"/>
              <a:t>证书公钥扩张分析</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a:xfrm>
                <a:off x="539552" y="1268760"/>
                <a:ext cx="8208912" cy="1200329"/>
              </a:xfrm>
              <a:prstGeom prst="rect">
                <a:avLst/>
              </a:prstGeom>
              <a:noFill/>
            </p:spPr>
            <p:txBody>
              <a:bodyPr wrap="square" rtlCol="0">
                <a:spAutoFit/>
              </a:bodyPr>
              <a:lstStyle/>
              <a:p>
                <a:pPr marL="285750" indent="-285750">
                  <a:lnSpc>
                    <a:spcPct val="150000"/>
                  </a:lnSpc>
                  <a:buFont typeface="Arial" panose="020B0604020202090204" pitchFamily="34" charset="0"/>
                  <a:buChar char="•"/>
                </a:pPr>
                <a:r>
                  <a:rPr lang="zh-CN" altLang="en-US" dirty="0"/>
                  <a:t>假名证书中的签名公钥的扩张过程</a:t>
                </a:r>
                <a:r>
                  <a:rPr lang="en-US" altLang="zh-CN" dirty="0"/>
                  <a:t>.</a:t>
                </a:r>
                <a:r>
                  <a:rPr lang="en-US" altLang="zh-CN" sz="1800" i="0" dirty="0">
                    <a:solidFill>
                      <a:srgbClr val="006BB7"/>
                    </a:solidFill>
                    <a:effectLst/>
                    <a:latin typeface="Linux Libertine"/>
                  </a:rPr>
                  <a:t> PCA</a:t>
                </a:r>
                <a:r>
                  <a:rPr lang="zh-CN" altLang="en-US" sz="1800" i="0" dirty="0">
                    <a:solidFill>
                      <a:srgbClr val="006BB7"/>
                    </a:solidFill>
                    <a:effectLst/>
                    <a:latin typeface="Linux Libertine"/>
                  </a:rPr>
                  <a:t>最终使用扩张后的加密密钥对假名证书和</a:t>
                </a:r>
                <a14:m>
                  <m:oMath xmlns:m="http://schemas.openxmlformats.org/officeDocument/2006/math">
                    <m:sSub>
                      <m:sSubPr>
                        <m:ctrlPr>
                          <a:rPr lang="en-US" altLang="zh-CN" sz="1800" i="1" smtClean="0">
                            <a:solidFill>
                              <a:srgbClr val="006BB7"/>
                            </a:solidFill>
                            <a:latin typeface="Cambria Math" panose="02040503050406030204" pitchFamily="18" charset="0"/>
                          </a:rPr>
                        </m:ctrlPr>
                      </m:sSubPr>
                      <m:e>
                        <m:r>
                          <a:rPr lang="en-US" altLang="zh-CN" sz="1800" b="0" i="1" smtClean="0">
                            <a:solidFill>
                              <a:srgbClr val="006BB7"/>
                            </a:solidFill>
                            <a:latin typeface="Cambria Math" panose="02040503050406030204" pitchFamily="18" charset="0"/>
                          </a:rPr>
                          <m:t>𝑐</m:t>
                        </m:r>
                      </m:e>
                      <m:sub>
                        <m:r>
                          <a:rPr lang="en-US" altLang="zh-CN" sz="1800" b="0" i="1" smtClean="0">
                            <a:solidFill>
                              <a:srgbClr val="006BB7"/>
                            </a:solidFill>
                            <a:latin typeface="Cambria Math" panose="02040503050406030204" pitchFamily="18" charset="0"/>
                          </a:rPr>
                          <m:t>𝑛</m:t>
                        </m:r>
                      </m:sub>
                    </m:sSub>
                  </m:oMath>
                </a14:m>
                <a:r>
                  <a:rPr lang="zh-CN" altLang="en-US" sz="1800" i="0" dirty="0">
                    <a:solidFill>
                      <a:srgbClr val="006BB7"/>
                    </a:solidFill>
                    <a:effectLst/>
                    <a:latin typeface="Linux Libertine"/>
                  </a:rPr>
                  <a:t> 进行加密</a:t>
                </a:r>
                <a:r>
                  <a:rPr lang="zh-CN" altLang="en-US" dirty="0">
                    <a:solidFill>
                      <a:srgbClr val="006BB7"/>
                    </a:solidFill>
                    <a:latin typeface="Linux Libertine"/>
                  </a:rPr>
                  <a:t>， 然后</a:t>
                </a:r>
                <a:r>
                  <a:rPr lang="zh-CN" altLang="en-US" sz="1800" i="0" dirty="0">
                    <a:solidFill>
                      <a:srgbClr val="006BB7"/>
                    </a:solidFill>
                    <a:effectLst/>
                    <a:latin typeface="Linux Libertine"/>
                  </a:rPr>
                  <a:t>经</a:t>
                </a:r>
                <a:r>
                  <a:rPr lang="en-US" altLang="zh-CN" sz="1800" dirty="0">
                    <a:solidFill>
                      <a:srgbClr val="006BB7"/>
                    </a:solidFill>
                    <a:latin typeface="Linux Libertine"/>
                  </a:rPr>
                  <a:t>RA</a:t>
                </a:r>
                <a:r>
                  <a:rPr lang="zh-CN" altLang="en-US" sz="1800" i="0" dirty="0">
                    <a:solidFill>
                      <a:srgbClr val="006BB7"/>
                    </a:solidFill>
                    <a:effectLst/>
                    <a:latin typeface="Linux Libertine"/>
                  </a:rPr>
                  <a:t>发送给</a:t>
                </a:r>
                <a:r>
                  <a:rPr lang="en-US" altLang="zh-CN" sz="1800" i="0" dirty="0">
                    <a:solidFill>
                      <a:srgbClr val="006BB7"/>
                    </a:solidFill>
                    <a:effectLst/>
                    <a:latin typeface="Linux Libertine"/>
                  </a:rPr>
                  <a:t>OBE</a:t>
                </a:r>
                <a:r>
                  <a:rPr lang="zh-CN" altLang="en-US" sz="1800" i="0" dirty="0">
                    <a:solidFill>
                      <a:srgbClr val="006BB7"/>
                    </a:solidFill>
                    <a:effectLst/>
                    <a:latin typeface="Linux Libertine"/>
                  </a:rPr>
                  <a:t>，且每个证书都使用不同的密钥</a:t>
                </a:r>
                <a:endParaRPr lang="en-US" altLang="zh-CN" sz="1800" i="0" dirty="0">
                  <a:solidFill>
                    <a:srgbClr val="006BB7"/>
                  </a:solidFill>
                  <a:effectLst/>
                  <a:latin typeface="Linux Libertine"/>
                </a:endParaRPr>
              </a:p>
              <a:p>
                <a:pPr marL="285750" indent="-285750">
                  <a:buFont typeface="Arial" panose="020B0604020202090204" pitchFamily="34" charset="0"/>
                  <a:buChar char="•"/>
                </a:pPr>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539552" y="1268760"/>
                <a:ext cx="8208912" cy="1200329"/>
              </a:xfrm>
              <a:prstGeom prst="rect">
                <a:avLst/>
              </a:prstGeom>
              <a:blipFill rotWithShape="1">
                <a:blip r:embed="rId2"/>
                <a:stretch>
                  <a:fillRect l="-5" t="-2" r="1" b="-10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5220072" y="4493706"/>
                <a:ext cx="1587446" cy="338554"/>
              </a:xfrm>
              <a:prstGeom prst="rect">
                <a:avLst/>
              </a:prstGeom>
            </p:spPr>
            <p:txBody>
              <a:bodyPr wrap="square">
                <a:spAutoFit/>
              </a:bodyPr>
              <a:lstStyle/>
              <a:p>
                <a14:m>
                  <m:oMath xmlns:m="http://schemas.openxmlformats.org/officeDocument/2006/math">
                    <m:sSub>
                      <m:sSubPr>
                        <m:ctrlPr>
                          <a:rPr lang="en-US" altLang="zh-CN" sz="1600" i="1" smtClean="0">
                            <a:solidFill>
                              <a:srgbClr val="006BB7"/>
                            </a:solidFill>
                            <a:latin typeface="Cambria Math" panose="02040503050406030204" pitchFamily="18" charset="0"/>
                          </a:rPr>
                        </m:ctrlPr>
                      </m:sSubPr>
                      <m:e>
                        <m:r>
                          <a:rPr lang="en-US" altLang="zh-CN" sz="1600" b="0" i="1" smtClean="0">
                            <a:solidFill>
                              <a:srgbClr val="006BB7"/>
                            </a:solidFill>
                            <a:latin typeface="Cambria Math" panose="02040503050406030204" pitchFamily="18" charset="0"/>
                          </a:rPr>
                          <m:t>𝑐</m:t>
                        </m:r>
                      </m:e>
                      <m:sub>
                        <m:r>
                          <a:rPr lang="en-US" altLang="zh-CN" sz="1600" b="0" i="1" smtClean="0">
                            <a:solidFill>
                              <a:srgbClr val="006BB7"/>
                            </a:solidFill>
                            <a:latin typeface="Cambria Math" panose="02040503050406030204" pitchFamily="18" charset="0"/>
                          </a:rPr>
                          <m:t>𝑛</m:t>
                        </m:r>
                      </m:sub>
                    </m:sSub>
                    <m:r>
                      <a:rPr lang="en-US" altLang="zh-CN" sz="1600" b="0" i="1" smtClean="0">
                        <a:solidFill>
                          <a:srgbClr val="006BB7"/>
                        </a:solidFill>
                        <a:latin typeface="Cambria Math" panose="02040503050406030204" pitchFamily="18" charset="0"/>
                      </a:rPr>
                      <m:t> </m:t>
                    </m:r>
                  </m:oMath>
                </a14:m>
                <a:r>
                  <a:rPr lang="en-US" altLang="zh-CN" sz="1600" i="0" dirty="0">
                    <a:solidFill>
                      <a:srgbClr val="006BB7"/>
                    </a:solidFill>
                    <a:effectLst/>
                    <a:latin typeface="Linux Libertine"/>
                  </a:rPr>
                  <a:t>:</a:t>
                </a:r>
                <a:r>
                  <a:rPr lang="zh-CN" altLang="en-US" sz="1600" i="0" dirty="0">
                    <a:solidFill>
                      <a:srgbClr val="006BB7"/>
                    </a:solidFill>
                    <a:effectLst/>
                    <a:latin typeface="Linux Libertine"/>
                  </a:rPr>
                  <a:t>私钥重构值</a:t>
                </a:r>
                <a:endParaRPr lang="en-US" altLang="zh-CN" sz="1600" i="0" dirty="0">
                  <a:solidFill>
                    <a:srgbClr val="006BB7"/>
                  </a:solidFill>
                  <a:effectLst/>
                  <a:latin typeface="Linux Libertine"/>
                </a:endParaRPr>
              </a:p>
            </p:txBody>
          </p:sp>
        </mc:Choice>
        <mc:Fallback>
          <p:sp>
            <p:nvSpPr>
              <p:cNvPr id="6" name="矩形 5"/>
              <p:cNvSpPr>
                <a:spLocks noRot="1" noChangeAspect="1" noMove="1" noResize="1" noEditPoints="1" noAdjustHandles="1" noChangeArrowheads="1" noChangeShapeType="1" noTextEdit="1"/>
              </p:cNvSpPr>
              <p:nvPr/>
            </p:nvSpPr>
            <p:spPr>
              <a:xfrm>
                <a:off x="5220072" y="4493706"/>
                <a:ext cx="1587446" cy="338554"/>
              </a:xfrm>
              <a:prstGeom prst="rect">
                <a:avLst/>
              </a:prstGeom>
              <a:blipFill rotWithShape="1">
                <a:blip r:embed="rId3"/>
                <a:stretch>
                  <a:fillRect l="-23" t="-132" r="20" b="1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6945837" y="2488503"/>
                <a:ext cx="2062328" cy="1153586"/>
              </a:xfrm>
              <a:prstGeom prst="rect">
                <a:avLst/>
              </a:prstGeom>
              <a:noFill/>
            </p:spPr>
            <p:txBody>
              <a:bodyPr wrap="square" rtlCol="0">
                <a:spAutoFit/>
              </a:bodyPr>
              <a:lstStyle/>
              <a:p>
                <a:pPr>
                  <a:lnSpc>
                    <a:spcPct val="150000"/>
                  </a:lnSpc>
                </a:pPr>
                <a:r>
                  <a:rPr lang="en-US" altLang="zh-CN" sz="1600" dirty="0">
                    <a:solidFill>
                      <a:srgbClr val="F08700"/>
                    </a:solidFill>
                    <a:latin typeface="Times New Roman" panose="02020603050405020304" pitchFamily="18" charset="0"/>
                    <a:cs typeface="Times New Roman" panose="02020603050405020304" pitchFamily="18" charset="0"/>
                  </a:rPr>
                  <a:t>PCA</a:t>
                </a:r>
                <a:r>
                  <a:rPr lang="zh-CN" altLang="en-US" sz="1600" dirty="0">
                    <a:solidFill>
                      <a:srgbClr val="F08700"/>
                    </a:solidFill>
                    <a:latin typeface="Times New Roman" panose="02020603050405020304" pitchFamily="18" charset="0"/>
                    <a:cs typeface="Times New Roman" panose="02020603050405020304" pitchFamily="18" charset="0"/>
                  </a:rPr>
                  <a:t>对公钥</a:t>
                </a:r>
                <a14:m>
                  <m:oMath xmlns:m="http://schemas.openxmlformats.org/officeDocument/2006/math">
                    <m:r>
                      <a:rPr lang="en-US" altLang="zh-CN" sz="1600" i="1" dirty="0" smtClean="0">
                        <a:solidFill>
                          <a:srgbClr val="F08700"/>
                        </a:solidFill>
                        <a:latin typeface="Cambria Math" panose="02040503050406030204" pitchFamily="18" charset="0"/>
                        <a:cs typeface="Times New Roman" panose="02020603050405020304" pitchFamily="18" charset="0"/>
                      </a:rPr>
                      <m:t>𝐵</m:t>
                    </m:r>
                  </m:oMath>
                </a14:m>
                <a:r>
                  <a:rPr lang="zh-CN" altLang="en-US" sz="1600" dirty="0">
                    <a:solidFill>
                      <a:srgbClr val="F08700"/>
                    </a:solidFill>
                    <a:latin typeface="Times New Roman" panose="02020603050405020304" pitchFamily="18" charset="0"/>
                    <a:cs typeface="Times New Roman" panose="02020603050405020304" pitchFamily="18" charset="0"/>
                  </a:rPr>
                  <a:t> 再次进行扩张 </a:t>
                </a:r>
                <a:r>
                  <a:rPr lang="zh-CN" altLang="en-US" sz="1600" dirty="0">
                    <a:solidFill>
                      <a:srgbClr val="F08700"/>
                    </a:solidFill>
                    <a:latin typeface="Cambria Math" panose="02040503050406030204" pitchFamily="18" charset="0"/>
                    <a:cs typeface="Times New Roman" panose="02020603050405020304" pitchFamily="18" charset="0"/>
                  </a:rPr>
                  <a:t>⟹ </a:t>
                </a:r>
                <a:r>
                  <a:rPr lang="zh-CN" altLang="en-US" sz="1600" dirty="0">
                    <a:solidFill>
                      <a:srgbClr val="F08700"/>
                    </a:solidFill>
                    <a:latin typeface="Times New Roman" panose="02020603050405020304" pitchFamily="18" charset="0"/>
                    <a:cs typeface="Times New Roman" panose="02020603050405020304" pitchFamily="18" charset="0"/>
                  </a:rPr>
                  <a:t>防止</a:t>
                </a:r>
                <a:r>
                  <a:rPr lang="en-US" altLang="zh-CN" sz="1600" dirty="0">
                    <a:solidFill>
                      <a:srgbClr val="F08700"/>
                    </a:solidFill>
                    <a:latin typeface="Times New Roman" panose="02020603050405020304" pitchFamily="18" charset="0"/>
                    <a:cs typeface="Times New Roman" panose="02020603050405020304" pitchFamily="18" charset="0"/>
                  </a:rPr>
                  <a:t>RA</a:t>
                </a:r>
                <a:r>
                  <a:rPr lang="zh-CN" altLang="en-US" sz="1600" dirty="0">
                    <a:solidFill>
                      <a:srgbClr val="F08700"/>
                    </a:solidFill>
                    <a:latin typeface="Times New Roman" panose="02020603050405020304" pitchFamily="18" charset="0"/>
                    <a:cs typeface="Times New Roman" panose="02020603050405020304" pitchFamily="18" charset="0"/>
                  </a:rPr>
                  <a:t>关联证书和设备</a:t>
                </a:r>
                <a:endParaRPr lang="en-US" altLang="zh-CN" sz="1600" dirty="0">
                  <a:solidFill>
                    <a:srgbClr val="F08700"/>
                  </a:solidFill>
                  <a:latin typeface="Times New Roman" panose="02020603050405020304" pitchFamily="18" charset="0"/>
                  <a:cs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6945837" y="2488503"/>
                <a:ext cx="2062328" cy="1153586"/>
              </a:xfrm>
              <a:prstGeom prst="rect">
                <a:avLst/>
              </a:prstGeom>
              <a:blipFill rotWithShape="1">
                <a:blip r:embed="rId4"/>
                <a:stretch>
                  <a:fillRect l="-10" t="-50" r="3" b="-4482"/>
                </a:stretch>
              </a:blipFill>
            </p:spPr>
            <p:txBody>
              <a:bodyPr/>
              <a:lstStyle/>
              <a:p>
                <a:r>
                  <a:rPr lang="zh-CN" altLang="en-US">
                    <a:noFill/>
                  </a:rPr>
                  <a:t> </a:t>
                </a:r>
              </a:p>
            </p:txBody>
          </p:sp>
        </mc:Fallback>
      </mc:AlternateContent>
      <p:sp>
        <p:nvSpPr>
          <p:cNvPr id="10" name="文本框 9"/>
          <p:cNvSpPr txBox="1"/>
          <p:nvPr/>
        </p:nvSpPr>
        <p:spPr>
          <a:xfrm>
            <a:off x="6922651" y="4842099"/>
            <a:ext cx="2085513" cy="1522917"/>
          </a:xfrm>
          <a:prstGeom prst="rect">
            <a:avLst/>
          </a:prstGeom>
          <a:noFill/>
        </p:spPr>
        <p:txBody>
          <a:bodyPr wrap="square" rtlCol="0">
            <a:spAutoFit/>
          </a:bodyPr>
          <a:lstStyle/>
          <a:p>
            <a:pPr>
              <a:lnSpc>
                <a:spcPct val="150000"/>
              </a:lnSpc>
            </a:pPr>
            <a:r>
              <a:rPr lang="zh-CN" altLang="en-US" sz="1600" dirty="0">
                <a:solidFill>
                  <a:srgbClr val="F08700"/>
                </a:solidFill>
                <a:latin typeface="Times New Roman" panose="02020603050405020304" pitchFamily="18" charset="0"/>
                <a:cs typeface="Times New Roman" panose="02020603050405020304" pitchFamily="18" charset="0"/>
              </a:rPr>
              <a:t>每个假名证书使用不同的密钥加密 </a:t>
            </a:r>
            <a:r>
              <a:rPr lang="zh-CN" altLang="en-US" sz="1600" dirty="0">
                <a:solidFill>
                  <a:srgbClr val="F08700"/>
                </a:solidFill>
                <a:latin typeface="Cambria Math" panose="02040503050406030204" pitchFamily="18" charset="0"/>
                <a:cs typeface="Times New Roman" panose="02020603050405020304" pitchFamily="18" charset="0"/>
              </a:rPr>
              <a:t>⟹ </a:t>
            </a:r>
            <a:r>
              <a:rPr lang="zh-CN" altLang="en-US" sz="1600" dirty="0">
                <a:solidFill>
                  <a:srgbClr val="F08700"/>
                </a:solidFill>
                <a:latin typeface="Times New Roman" panose="02020603050405020304" pitchFamily="18" charset="0"/>
                <a:cs typeface="Times New Roman" panose="02020603050405020304" pitchFamily="18" charset="0"/>
              </a:rPr>
              <a:t>防止</a:t>
            </a:r>
            <a:r>
              <a:rPr lang="en-US" altLang="zh-CN" sz="1600" dirty="0">
                <a:solidFill>
                  <a:srgbClr val="F08700"/>
                </a:solidFill>
                <a:latin typeface="Times New Roman" panose="02020603050405020304" pitchFamily="18" charset="0"/>
                <a:cs typeface="Times New Roman" panose="02020603050405020304" pitchFamily="18" charset="0"/>
              </a:rPr>
              <a:t>PCA</a:t>
            </a:r>
            <a:r>
              <a:rPr lang="zh-CN" altLang="en-US" sz="1600" dirty="0">
                <a:solidFill>
                  <a:srgbClr val="F08700"/>
                </a:solidFill>
                <a:latin typeface="Times New Roman" panose="02020603050405020304" pitchFamily="18" charset="0"/>
                <a:cs typeface="Times New Roman" panose="02020603050405020304" pitchFamily="18" charset="0"/>
              </a:rPr>
              <a:t>知晓证书对应哪个设备</a:t>
            </a:r>
            <a:endParaRPr lang="en-US" altLang="zh-CN" sz="1600" dirty="0">
              <a:solidFill>
                <a:srgbClr val="F087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68760"/>
                <a:ext cx="8686800" cy="5589240"/>
              </a:xfrm>
            </p:spPr>
            <p:txBody>
              <a:bodyPr/>
              <a:lstStyle/>
              <a:p>
                <a:r>
                  <a:rPr lang="zh-CN" altLang="en-US" sz="2400" dirty="0"/>
                  <a:t>用户发送</a:t>
                </a:r>
                <a:r>
                  <a:rPr lang="en-US" altLang="zh-CN" sz="2400" dirty="0"/>
                  <a:t>:</a:t>
                </a:r>
                <a:endParaRPr lang="en-US" altLang="zh-CN" sz="2400" dirty="0"/>
              </a:p>
              <a:p>
                <a:pPr lvl="1"/>
                <a:r>
                  <a:rPr lang="en-US" altLang="zh-CN" sz="2000" dirty="0">
                    <a:latin typeface="Times New Roman" panose="02020603050405020304" pitchFamily="18" charset="0"/>
                    <a:cs typeface="Times New Roman" panose="02020603050405020304" pitchFamily="18" charset="0"/>
                  </a:rPr>
                  <a:t>Caterpillar keypair</a:t>
                </a:r>
                <a:r>
                  <a:rPr lang="en-US" altLang="zh-CN" sz="2000" dirty="0"/>
                  <a:t>【</a:t>
                </a:r>
                <a:r>
                  <a:rPr lang="zh-CN" altLang="en-US" sz="2000" dirty="0"/>
                  <a:t>证书申请</a:t>
                </a:r>
                <a:r>
                  <a:rPr lang="en-US" altLang="zh-CN" sz="2000" dirty="0"/>
                  <a:t>】: </a:t>
                </a:r>
                <a14:m>
                  <m:oMath xmlns:m="http://schemas.openxmlformats.org/officeDocument/2006/math">
                    <m:r>
                      <a:rPr lang="en-US" altLang="zh-CN" sz="2000" i="1" dirty="0" smtClean="0">
                        <a:latin typeface="Cambria Math" panose="02040503050406030204" pitchFamily="18" charset="0"/>
                      </a:rPr>
                      <m:t>𝐴</m:t>
                    </m:r>
                    <m:r>
                      <a:rPr lang="en-US" altLang="zh-CN" sz="2000" i="1" dirty="0" smtClean="0">
                        <a:latin typeface="Cambria Math" panose="02040503050406030204" pitchFamily="18" charset="0"/>
                      </a:rPr>
                      <m:t> = </m:t>
                    </m:r>
                    <m:r>
                      <a:rPr lang="en-US" altLang="zh-CN" sz="2000" i="1" dirty="0" err="1">
                        <a:latin typeface="Cambria Math" panose="02040503050406030204" pitchFamily="18" charset="0"/>
                      </a:rPr>
                      <m:t>𝑎𝐺</m:t>
                    </m:r>
                  </m:oMath>
                </a14:m>
                <a:r>
                  <a:rPr lang="en-US" altLang="zh-CN" sz="2000" dirty="0"/>
                  <a: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𝑓</m:t>
                        </m:r>
                      </m:e>
                      <m:sub>
                        <m:r>
                          <a:rPr lang="en-US" altLang="zh-CN" sz="2000" i="1" dirty="0">
                            <a:latin typeface="Cambria Math" panose="02040503050406030204" pitchFamily="18" charset="0"/>
                          </a:rPr>
                          <m:t>𝑘</m:t>
                        </m:r>
                      </m:sub>
                    </m:sSub>
                    <m:r>
                      <a:rPr lang="en-US" altLang="zh-CN" sz="2000" i="1" dirty="0">
                        <a:latin typeface="Cambria Math" panose="02040503050406030204" pitchFamily="18" charset="0"/>
                        <a:cs typeface="Times New Roman" panose="02020603050405020304" pitchFamily="18" charset="0"/>
                      </a:rPr>
                      <m:t>() </m:t>
                    </m:r>
                  </m:oMath>
                </a14:m>
                <a:r>
                  <a:rPr lang="en-US" altLang="zh-CN" sz="2000" dirty="0">
                    <a:solidFill>
                      <a:srgbClr val="0070C0"/>
                    </a:solidFill>
                    <a:latin typeface="Times New Roman" panose="02020603050405020304" pitchFamily="18" charset="0"/>
                    <a:cs typeface="Times New Roman" panose="02020603050405020304" pitchFamily="18" charset="0"/>
                  </a:rPr>
                  <a:t>    Caterpillar</a:t>
                </a:r>
                <a:r>
                  <a:rPr lang="zh-CN" altLang="en-US" sz="2000" dirty="0">
                    <a:solidFill>
                      <a:srgbClr val="0070C0"/>
                    </a:solidFill>
                    <a:latin typeface="Times New Roman" panose="02020603050405020304" pitchFamily="18" charset="0"/>
                    <a:cs typeface="Times New Roman" panose="02020603050405020304" pitchFamily="18" charset="0"/>
                  </a:rPr>
                  <a:t>毛毛虫</a:t>
                </a:r>
                <a:endParaRPr lang="en-US" altLang="zh-CN" sz="2000" dirty="0">
                  <a:solidFill>
                    <a:srgbClr val="0070C0"/>
                  </a:solidFill>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Caterpillar keypair</a:t>
                </a:r>
                <a:r>
                  <a:rPr lang="en-US" altLang="zh-CN" sz="2000" dirty="0"/>
                  <a:t>【</a:t>
                </a:r>
                <a:r>
                  <a:rPr lang="zh-CN" altLang="en-US" sz="2000" dirty="0"/>
                  <a:t>加密密钥种子</a:t>
                </a:r>
                <a:r>
                  <a:rPr lang="en-US" altLang="zh-CN" sz="2000" dirty="0"/>
                  <a:t>】: </a:t>
                </a:r>
                <a14:m>
                  <m:oMath xmlns:m="http://schemas.openxmlformats.org/officeDocument/2006/math">
                    <m:r>
                      <a:rPr lang="en-US" altLang="zh-CN" sz="2000" i="1" dirty="0" smtClean="0">
                        <a:latin typeface="Cambria Math" panose="02040503050406030204" pitchFamily="18" charset="0"/>
                      </a:rPr>
                      <m:t>𝐻</m:t>
                    </m:r>
                    <m:r>
                      <a:rPr lang="en-US" altLang="zh-CN" sz="2000" i="1" dirty="0" smtClean="0">
                        <a:latin typeface="Cambria Math" panose="02040503050406030204" pitchFamily="18" charset="0"/>
                      </a:rPr>
                      <m:t> = </m:t>
                    </m:r>
                    <m:r>
                      <a:rPr lang="en-US" altLang="zh-CN" sz="2000" i="1" dirty="0" err="1">
                        <a:latin typeface="Cambria Math" panose="02040503050406030204" pitchFamily="18" charset="0"/>
                      </a:rPr>
                      <m:t>ℎ𝐺</m:t>
                    </m:r>
                  </m:oMath>
                </a14:m>
                <a:r>
                  <a:rPr lang="en-US" altLang="zh-CN" sz="2000" dirty="0"/>
                  <a:t>, </a:t>
                </a:r>
                <a14:m>
                  <m:oMath xmlns:m="http://schemas.openxmlformats.org/officeDocument/2006/math">
                    <m:r>
                      <a:rPr lang="en-US" altLang="zh-CN" sz="2000" i="1" dirty="0">
                        <a:latin typeface="Cambria Math" panose="02040503050406030204" pitchFamily="18" charset="0"/>
                        <a:cs typeface="Times New Roman" panose="02020603050405020304" pitchFamily="18" charset="0"/>
                      </a:rPr>
                      <m:t>𝑓</m:t>
                    </m:r>
                    <m:r>
                      <a:rPr lang="en-US" altLang="zh-CN" sz="2000" i="1" baseline="-25000" dirty="0" err="1">
                        <a:latin typeface="Cambria Math" panose="02040503050406030204" pitchFamily="18" charset="0"/>
                        <a:cs typeface="Times New Roman" panose="02020603050405020304" pitchFamily="18" charset="0"/>
                      </a:rPr>
                      <m:t>𝑒</m:t>
                    </m:r>
                    <m:r>
                      <a:rPr lang="en-US" altLang="zh-CN" sz="2000" i="1" dirty="0">
                        <a:latin typeface="Cambria Math" panose="02040503050406030204" pitchFamily="18" charset="0"/>
                        <a:cs typeface="Times New Roman" panose="02020603050405020304" pitchFamily="18" charset="0"/>
                      </a:rPr>
                      <m:t>()</m:t>
                    </m:r>
                  </m:oMath>
                </a14:m>
                <a:endParaRPr lang="en-US" altLang="zh-CN" sz="2000" dirty="0"/>
              </a:p>
              <a:p>
                <a:pPr marL="457200" lvl="1" indent="0">
                  <a:buNone/>
                </a:pPr>
                <a:endParaRPr lang="en-US" altLang="zh-CN" sz="2000" dirty="0"/>
              </a:p>
              <a:p>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生成</a:t>
                </a:r>
                <a:endParaRPr lang="en-US" altLang="zh-CN" sz="24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Cocoon public keys</a:t>
                </a:r>
                <a:r>
                  <a:rPr lang="en-US" altLang="zh-CN" sz="2000" dirty="0"/>
                  <a:t>【</a:t>
                </a:r>
                <a:r>
                  <a:rPr lang="zh-CN" altLang="en-US" sz="2000" dirty="0"/>
                  <a:t>证书申请</a:t>
                </a:r>
                <a:r>
                  <a:rPr lang="en-US" altLang="zh-CN" sz="2000" dirty="0"/>
                  <a:t>】:</a:t>
                </a:r>
                <a:r>
                  <a:rPr lang="zh-CN" altLang="en-US" sz="2000" dirty="0"/>
                  <a:t> </a:t>
                </a:r>
                <a14:m>
                  <m:oMath xmlns:m="http://schemas.openxmlformats.org/officeDocument/2006/math">
                    <m:r>
                      <a:rPr lang="en-US" altLang="zh-CN" sz="2000" i="1" dirty="0" smtClean="0">
                        <a:latin typeface="Cambria Math" panose="02040503050406030204" pitchFamily="18" charset="0"/>
                      </a:rPr>
                      <m:t>𝐵</m:t>
                    </m:r>
                    <m:r>
                      <a:rPr lang="zh-CN" altLang="en-US" sz="2000" i="1" dirty="0">
                        <a:latin typeface="Cambria Math" panose="02040503050406030204" pitchFamily="18" charset="0"/>
                      </a:rPr>
                      <m:t> </m:t>
                    </m:r>
                    <m:r>
                      <a:rPr lang="en-US" altLang="zh-CN" sz="2000" i="1" dirty="0">
                        <a:latin typeface="Cambria Math" panose="02040503050406030204" pitchFamily="18" charset="0"/>
                      </a:rPr>
                      <m:t>=</m:t>
                    </m:r>
                    <m:r>
                      <a:rPr lang="zh-CN" altLang="en-US" sz="2000" i="1" dirty="0">
                        <a:latin typeface="Cambria Math" panose="02040503050406030204" pitchFamily="18" charset="0"/>
                      </a:rPr>
                      <m:t> </m:t>
                    </m:r>
                    <m:r>
                      <a:rPr lang="en-US" altLang="zh-CN" sz="2000" i="1" dirty="0">
                        <a:latin typeface="Cambria Math" panose="02040503050406030204" pitchFamily="18" charset="0"/>
                      </a:rPr>
                      <m:t>𝐴</m:t>
                    </m:r>
                    <m:r>
                      <a:rPr lang="zh-CN" altLang="en-US" sz="2000" i="1" dirty="0">
                        <a:latin typeface="Cambria Math" panose="02040503050406030204" pitchFamily="18" charset="0"/>
                      </a:rPr>
                      <m:t> </m:t>
                    </m:r>
                    <m:r>
                      <a:rPr lang="en-US" altLang="zh-CN" sz="2000" i="1" dirty="0">
                        <a:latin typeface="Cambria Math" panose="02040503050406030204" pitchFamily="18" charset="0"/>
                      </a:rPr>
                      <m:t>+</m:t>
                    </m:r>
                    <m:r>
                      <a:rPr lang="zh-CN" altLang="en-US" sz="2000" i="1" dirty="0">
                        <a:latin typeface="Cambria Math" panose="02040503050406030204" pitchFamily="18" charset="0"/>
                      </a:rPr>
                      <m:t> </m:t>
                    </m:r>
                    <m:sSub>
                      <m:sSubPr>
                        <m:ctrlPr>
                          <a:rPr lang="en-US" altLang="zh-CN" sz="2000" i="1" dirty="0" smtClean="0">
                            <a:latin typeface="Cambria Math" panose="02040503050406030204" pitchFamily="18" charset="0"/>
                          </a:rPr>
                        </m:ctrlPr>
                      </m:sSubPr>
                      <m:e>
                        <m:r>
                          <a:rPr lang="en-US" altLang="zh-CN" sz="2000" i="1" dirty="0">
                            <a:latin typeface="Cambria Math" panose="02040503050406030204" pitchFamily="18" charset="0"/>
                          </a:rPr>
                          <m:t>𝑓</m:t>
                        </m:r>
                      </m:e>
                      <m:sub>
                        <m:r>
                          <a:rPr lang="en-US" altLang="zh-CN" sz="2000" b="0" i="1" dirty="0" smtClean="0">
                            <a:latin typeface="Cambria Math" panose="02040503050406030204" pitchFamily="18" charset="0"/>
                          </a:rPr>
                          <m:t>𝑘</m:t>
                        </m:r>
                      </m:sub>
                    </m:sSub>
                    <m:r>
                      <a:rPr lang="en-US" altLang="zh-CN" sz="2000" i="1" dirty="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m:t>
                    </m:r>
                    <m:r>
                      <a:rPr lang="en-US" altLang="zh-CN" sz="2000" i="1" dirty="0">
                        <a:latin typeface="Cambria Math" panose="02040503050406030204" pitchFamily="18" charset="0"/>
                      </a:rPr>
                      <m:t>𝐺</m:t>
                    </m:r>
                  </m:oMath>
                </a14:m>
                <a:r>
                  <a:rPr lang="en-US" altLang="zh-CN" sz="2000" dirty="0"/>
                  <a:t>       </a:t>
                </a:r>
                <a:r>
                  <a:rPr lang="en-US" altLang="zh-CN" sz="2000" dirty="0">
                    <a:solidFill>
                      <a:srgbClr val="0070C0"/>
                    </a:solidFill>
                    <a:latin typeface="Times New Roman" panose="02020603050405020304" pitchFamily="18" charset="0"/>
                    <a:cs typeface="Times New Roman" panose="02020603050405020304" pitchFamily="18" charset="0"/>
                  </a:rPr>
                  <a:t>Cocoon</a:t>
                </a:r>
                <a:r>
                  <a:rPr lang="zh-CN" altLang="en-US" sz="2000" dirty="0">
                    <a:solidFill>
                      <a:srgbClr val="0070C0"/>
                    </a:solidFill>
                    <a:latin typeface="Times New Roman" panose="02020603050405020304" pitchFamily="18" charset="0"/>
                    <a:cs typeface="Times New Roman" panose="02020603050405020304" pitchFamily="18" charset="0"/>
                  </a:rPr>
                  <a:t>茧</a:t>
                </a:r>
                <a:endParaRPr lang="en-US" altLang="zh-CN" sz="2000" dirty="0">
                  <a:solidFill>
                    <a:srgbClr val="0070C0"/>
                  </a:solidFill>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Cocoon public keys</a:t>
                </a:r>
                <a:r>
                  <a:rPr lang="en-US" altLang="zh-CN" sz="2000" dirty="0"/>
                  <a:t>【</a:t>
                </a:r>
                <a:r>
                  <a:rPr lang="zh-CN" altLang="en-US" sz="2000" dirty="0"/>
                  <a:t>加密密钥种子</a:t>
                </a:r>
                <a:r>
                  <a:rPr lang="en-US" altLang="zh-CN" sz="2000" dirty="0"/>
                  <a:t>】:</a:t>
                </a:r>
                <a:r>
                  <a:rPr lang="zh-CN" altLang="en-US" sz="2000" dirty="0"/>
                  <a:t> </a:t>
                </a:r>
                <a14:m>
                  <m:oMath xmlns:m="http://schemas.openxmlformats.org/officeDocument/2006/math">
                    <m:r>
                      <a:rPr lang="en-US" altLang="zh-CN" sz="2000" i="1" dirty="0" smtClean="0">
                        <a:latin typeface="Cambria Math" panose="02040503050406030204" pitchFamily="18" charset="0"/>
                      </a:rPr>
                      <m:t>𝐽</m:t>
                    </m:r>
                    <m:r>
                      <a:rPr lang="zh-CN" altLang="en-US" sz="2000" i="1" dirty="0">
                        <a:latin typeface="Cambria Math" panose="02040503050406030204" pitchFamily="18" charset="0"/>
                      </a:rPr>
                      <m:t> </m:t>
                    </m:r>
                    <m:r>
                      <a:rPr lang="en-US" altLang="zh-CN" sz="2000" i="1" dirty="0">
                        <a:latin typeface="Cambria Math" panose="02040503050406030204" pitchFamily="18" charset="0"/>
                      </a:rPr>
                      <m:t>=</m:t>
                    </m:r>
                    <m:r>
                      <a:rPr lang="zh-CN" altLang="en-US" sz="2000" i="1" dirty="0">
                        <a:latin typeface="Cambria Math" panose="02040503050406030204" pitchFamily="18" charset="0"/>
                      </a:rPr>
                      <m:t> </m:t>
                    </m:r>
                    <m:r>
                      <a:rPr lang="en-US" altLang="zh-CN" sz="2000" i="1" dirty="0">
                        <a:latin typeface="Cambria Math" panose="02040503050406030204" pitchFamily="18" charset="0"/>
                      </a:rPr>
                      <m:t>𝐻</m:t>
                    </m:r>
                    <m:r>
                      <a:rPr lang="zh-CN" altLang="en-US" sz="2000" i="1" dirty="0">
                        <a:latin typeface="Cambria Math" panose="02040503050406030204" pitchFamily="18" charset="0"/>
                      </a:rPr>
                      <m:t> </m:t>
                    </m:r>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𝑓</m:t>
                        </m:r>
                      </m:e>
                      <m:sub>
                        <m:r>
                          <a:rPr lang="en-US" altLang="zh-CN" sz="2000" b="0" i="1" dirty="0" smtClean="0">
                            <a:latin typeface="Cambria Math" panose="02040503050406030204" pitchFamily="18" charset="0"/>
                          </a:rPr>
                          <m:t>𝑒</m:t>
                        </m:r>
                      </m:sub>
                    </m:sSub>
                    <m:r>
                      <a:rPr lang="en-US" altLang="zh-CN" sz="2000" i="1" dirty="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m:t>
                    </m:r>
                    <m:r>
                      <a:rPr lang="en-US" altLang="zh-CN" sz="2000" i="1" dirty="0">
                        <a:latin typeface="Cambria Math" panose="02040503050406030204" pitchFamily="18" charset="0"/>
                      </a:rPr>
                      <m:t>𝐺</m:t>
                    </m:r>
                  </m:oMath>
                </a14:m>
                <a:endParaRPr lang="en-US" altLang="zh-CN" sz="2000" dirty="0"/>
              </a:p>
              <a:p>
                <a:pPr lvl="1"/>
                <a:r>
                  <a:rPr lang="zh-CN" altLang="en-US" sz="2000" dirty="0"/>
                  <a:t>其中，</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𝑓</m:t>
                        </m:r>
                      </m:e>
                      <m:sub>
                        <m:r>
                          <a:rPr lang="en-US" altLang="zh-CN" sz="2000" i="1" dirty="0">
                            <a:latin typeface="Cambria Math" panose="02040503050406030204" pitchFamily="18" charset="0"/>
                          </a:rPr>
                          <m:t>𝑘</m:t>
                        </m:r>
                      </m:sub>
                    </m:sSub>
                    <m:r>
                      <a:rPr lang="en-US" altLang="zh-CN" sz="2000" i="1" dirty="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𝑓</m:t>
                    </m:r>
                    <m:r>
                      <a:rPr lang="en-US" altLang="zh-CN" sz="2000" i="1" baseline="-25000" dirty="0" err="1">
                        <a:latin typeface="Cambria Math" panose="02040503050406030204" pitchFamily="18" charset="0"/>
                        <a:cs typeface="Times New Roman" panose="02020603050405020304" pitchFamily="18" charset="0"/>
                      </a:rPr>
                      <m:t>𝑒</m:t>
                    </m:r>
                    <m:r>
                      <a:rPr lang="en-US" altLang="zh-CN" sz="2000" i="1" dirty="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是用户和</a:t>
                </a:r>
                <a:r>
                  <a:rPr lang="en-US" altLang="zh-CN" sz="2000" dirty="0">
                    <a:latin typeface="Times New Roman" panose="02020603050405020304" pitchFamily="18" charset="0"/>
                    <a:cs typeface="Times New Roman" panose="02020603050405020304" pitchFamily="18" charset="0"/>
                  </a:rPr>
                  <a:t>RA</a:t>
                </a:r>
                <a:r>
                  <a:rPr lang="zh-CN" altLang="en-US" sz="2000" dirty="0">
                    <a:latin typeface="Times New Roman" panose="02020603050405020304" pitchFamily="18" charset="0"/>
                    <a:cs typeface="Times New Roman" panose="02020603050405020304" pitchFamily="18" charset="0"/>
                  </a:rPr>
                  <a:t>都知道，在证书申请中发送给</a:t>
                </a:r>
                <a:r>
                  <a:rPr lang="en-US" altLang="zh-CN" sz="2000" dirty="0">
                    <a:latin typeface="Times New Roman" panose="02020603050405020304" pitchFamily="18" charset="0"/>
                    <a:cs typeface="Times New Roman" panose="02020603050405020304" pitchFamily="18" charset="0"/>
                  </a:rPr>
                  <a:t>RA</a:t>
                </a:r>
                <a:endParaRPr lang="en-US" altLang="zh-CN" sz="2000" dirty="0">
                  <a:latin typeface="Times New Roman" panose="02020603050405020304" pitchFamily="18" charset="0"/>
                  <a:cs typeface="Times New Roman" panose="02020603050405020304" pitchFamily="18" charset="0"/>
                </a:endParaRPr>
              </a:p>
              <a:p>
                <a:pPr lvl="1"/>
                <a:endParaRPr lang="en-US" altLang="zh-CN" sz="2000" dirty="0"/>
              </a:p>
              <a:p>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签发证书</a:t>
                </a:r>
                <a:endParaRPr lang="en-US" altLang="zh-CN" sz="2400" dirty="0">
                  <a:latin typeface="Times New Roman" panose="02020603050405020304" pitchFamily="18" charset="0"/>
                  <a:cs typeface="Times New Roman" panose="02020603050405020304" pitchFamily="18" charset="0"/>
                </a:endParaRPr>
              </a:p>
              <a:p>
                <a:pPr lvl="1"/>
                <a:r>
                  <a:rPr lang="en-US" altLang="zh-CN" sz="2000" dirty="0">
                    <a:latin typeface="Times New Roman" panose="02020603050405020304" pitchFamily="18" charset="0"/>
                    <a:cs typeface="Times New Roman" panose="02020603050405020304" pitchFamily="18" charset="0"/>
                  </a:rPr>
                  <a:t>Butterfly public keys</a:t>
                </a:r>
                <a:r>
                  <a:rPr lang="en-US" altLang="zh-CN" sz="2000" dirty="0"/>
                  <a:t> 【</a:t>
                </a:r>
                <a:r>
                  <a:rPr lang="zh-CN" altLang="en-US" sz="2000" dirty="0"/>
                  <a:t>证书申请</a:t>
                </a:r>
                <a:r>
                  <a:rPr lang="en-US" altLang="zh-CN" sz="2000" dirty="0"/>
                  <a:t>】:</a:t>
                </a:r>
                <a:r>
                  <a:rPr lang="en-US" altLang="zh-CN" sz="20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dirty="0" smtClean="0">
                        <a:latin typeface="Cambria Math" panose="02040503050406030204" pitchFamily="18" charset="0"/>
                      </a:rPr>
                      <m:t>𝐵</m:t>
                    </m:r>
                    <m:r>
                      <a:rPr lang="en-US" altLang="zh-CN" sz="2000" i="1" dirty="0" smtClean="0">
                        <a:latin typeface="Cambria Math" panose="02040503050406030204" pitchFamily="18" charset="0"/>
                      </a:rPr>
                      <m:t> + </m:t>
                    </m:r>
                    <m:r>
                      <a:rPr lang="en-US" altLang="zh-CN" sz="2000" i="1" dirty="0" err="1">
                        <a:latin typeface="Cambria Math" panose="02040503050406030204" pitchFamily="18" charset="0"/>
                      </a:rPr>
                      <m:t>𝑟</m:t>
                    </m:r>
                    <m:r>
                      <a:rPr lang="en-US" altLang="zh-CN" sz="2000" i="1" dirty="0" err="1">
                        <a:latin typeface="Cambria Math" panose="02040503050406030204" pitchFamily="18" charset="0"/>
                      </a:rPr>
                      <m:t>𝐺</m:t>
                    </m:r>
                  </m:oMath>
                </a14:m>
                <a:r>
                  <a:rPr lang="zh-CN" altLang="en-US" sz="2000" dirty="0"/>
                  <a:t>，</a:t>
                </a:r>
                <a14:m>
                  <m:oMath xmlns:m="http://schemas.openxmlformats.org/officeDocument/2006/math">
                    <m:r>
                      <a:rPr lang="en-US" altLang="zh-CN" sz="2000" i="1" dirty="0" smtClean="0">
                        <a:latin typeface="Cambria Math" panose="02040503050406030204" pitchFamily="18" charset="0"/>
                      </a:rPr>
                      <m:t>𝑟</m:t>
                    </m:r>
                  </m:oMath>
                </a14:m>
                <a:r>
                  <a:rPr lang="zh-CN" altLang="en-US" sz="2000" dirty="0"/>
                  <a:t>是随机数</a:t>
                </a:r>
                <a:r>
                  <a:rPr lang="en-US" altLang="zh-CN" sz="2000" dirty="0"/>
                  <a:t>  </a:t>
                </a:r>
                <a:r>
                  <a:rPr lang="en-US" altLang="zh-CN" sz="2000" dirty="0">
                    <a:solidFill>
                      <a:srgbClr val="0070C0"/>
                    </a:solidFill>
                    <a:latin typeface="Times New Roman" panose="02020603050405020304" pitchFamily="18" charset="0"/>
                    <a:cs typeface="Times New Roman" panose="02020603050405020304" pitchFamily="18" charset="0"/>
                  </a:rPr>
                  <a:t>Butterfly</a:t>
                </a:r>
                <a:r>
                  <a:rPr lang="zh-CN" altLang="en-US" sz="2000" dirty="0">
                    <a:solidFill>
                      <a:srgbClr val="0070C0"/>
                    </a:solidFill>
                    <a:latin typeface="Times New Roman" panose="02020603050405020304" pitchFamily="18" charset="0"/>
                    <a:cs typeface="Times New Roman" panose="02020603050405020304" pitchFamily="18" charset="0"/>
                  </a:rPr>
                  <a:t>蝴蝶</a:t>
                </a:r>
                <a:endParaRPr lang="en-US" altLang="zh-CN" sz="2000" dirty="0">
                  <a:solidFill>
                    <a:srgbClr val="0070C0"/>
                  </a:solidFill>
                  <a:latin typeface="Times New Roman" panose="02020603050405020304" pitchFamily="18" charset="0"/>
                  <a:cs typeface="Times New Roman" panose="02020603050405020304" pitchFamily="18" charset="0"/>
                </a:endParaRPr>
              </a:p>
              <a:p>
                <a:pPr lvl="1"/>
                <a:r>
                  <a:rPr lang="zh-CN" altLang="en-US" sz="2000" dirty="0">
                    <a:solidFill>
                      <a:srgbClr val="F08700"/>
                    </a:solidFill>
                  </a:rPr>
                  <a:t>证书和</a:t>
                </a:r>
                <a14:m>
                  <m:oMath xmlns:m="http://schemas.openxmlformats.org/officeDocument/2006/math">
                    <m:r>
                      <a:rPr lang="en-US" altLang="zh-CN" sz="2000" i="1" dirty="0" smtClean="0">
                        <a:solidFill>
                          <a:srgbClr val="F08700"/>
                        </a:solidFill>
                        <a:latin typeface="Cambria Math" panose="02040503050406030204" pitchFamily="18" charset="0"/>
                      </a:rPr>
                      <m:t>𝑟</m:t>
                    </m:r>
                  </m:oMath>
                </a14:m>
                <a:r>
                  <a:rPr lang="zh-CN" altLang="en-US" sz="2000" dirty="0">
                    <a:solidFill>
                      <a:srgbClr val="F08700"/>
                    </a:solidFill>
                  </a:rPr>
                  <a:t>，都使用 </a:t>
                </a:r>
                <a14:m>
                  <m:oMath xmlns:m="http://schemas.openxmlformats.org/officeDocument/2006/math">
                    <m:r>
                      <a:rPr lang="en-US" altLang="zh-CN" sz="2000" i="1" dirty="0" smtClean="0">
                        <a:solidFill>
                          <a:srgbClr val="F08700"/>
                        </a:solidFill>
                        <a:latin typeface="Cambria Math" panose="02040503050406030204" pitchFamily="18" charset="0"/>
                      </a:rPr>
                      <m:t>𝐽</m:t>
                    </m:r>
                  </m:oMath>
                </a14:m>
                <a:r>
                  <a:rPr lang="zh-CN" altLang="en-US" sz="2000" dirty="0">
                    <a:solidFill>
                      <a:srgbClr val="F08700"/>
                    </a:solidFill>
                  </a:rPr>
                  <a:t> 加密，供用户下载</a:t>
                </a:r>
                <a:endParaRPr lang="en-US" altLang="zh-CN" sz="2000" dirty="0">
                  <a:solidFill>
                    <a:srgbClr val="F08700"/>
                  </a:solidFill>
                </a:endParaRPr>
              </a:p>
              <a:p>
                <a:pPr lvl="2"/>
                <a:r>
                  <a:rPr lang="en-US" altLang="zh-CN" sz="1800" dirty="0">
                    <a:latin typeface="Times New Roman" panose="02020603050405020304" pitchFamily="18" charset="0"/>
                    <a:cs typeface="Times New Roman" panose="02020603050405020304" pitchFamily="18" charset="0"/>
                  </a:rPr>
                  <a:t>PCA</a:t>
                </a:r>
                <a:r>
                  <a:rPr lang="zh-CN" altLang="en-US" sz="1800" dirty="0">
                    <a:latin typeface="Times New Roman" panose="02020603050405020304" pitchFamily="18" charset="0"/>
                    <a:cs typeface="Times New Roman" panose="02020603050405020304" pitchFamily="18" charset="0"/>
                  </a:rPr>
                  <a:t>处</a:t>
                </a:r>
                <a14:m>
                  <m:oMath xmlns:m="http://schemas.openxmlformats.org/officeDocument/2006/math">
                    <m:r>
                      <a:rPr lang="zh-CN" altLang="en-US" sz="1800" i="1" dirty="0">
                        <a:latin typeface="Cambria Math" panose="02040503050406030204" pitchFamily="18" charset="0"/>
                      </a:rPr>
                      <m:t>，</m:t>
                    </m:r>
                    <m:r>
                      <a:rPr lang="en-US" altLang="zh-CN" sz="1800" i="1" dirty="0" smtClean="0">
                        <a:latin typeface="Cambria Math" panose="02040503050406030204" pitchFamily="18" charset="0"/>
                      </a:rPr>
                      <m:t>𝐽</m:t>
                    </m:r>
                  </m:oMath>
                </a14:m>
                <a:r>
                  <a:rPr lang="zh-CN" altLang="en-US" sz="1800" dirty="0">
                    <a:latin typeface="Times New Roman" panose="02020603050405020304" pitchFamily="18" charset="0"/>
                    <a:cs typeface="Times New Roman" panose="02020603050405020304" pitchFamily="18" charset="0"/>
                  </a:rPr>
                  <a:t> 没有变化，即</a:t>
                </a:r>
                <a14:m>
                  <m:oMath xmlns:m="http://schemas.openxmlformats.org/officeDocument/2006/math">
                    <m:r>
                      <a:rPr lang="en-US" altLang="zh-CN" sz="1800" i="1" dirty="0">
                        <a:latin typeface="Cambria Math" panose="02040503050406030204" pitchFamily="18" charset="0"/>
                      </a:rPr>
                      <m:t>𝐽</m:t>
                    </m:r>
                  </m:oMath>
                </a14:m>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只通过</a:t>
                </a:r>
                <a:r>
                  <a:rPr lang="en-US" altLang="zh-CN" sz="1800" dirty="0">
                    <a:latin typeface="Times New Roman" panose="02020603050405020304" pitchFamily="18" charset="0"/>
                    <a:cs typeface="Times New Roman" panose="02020603050405020304" pitchFamily="18" charset="0"/>
                  </a:rPr>
                  <a:t>RA</a:t>
                </a:r>
                <a:r>
                  <a:rPr lang="zh-CN" altLang="en-US" sz="1800" dirty="0">
                    <a:latin typeface="Times New Roman" panose="02020603050405020304" pitchFamily="18" charset="0"/>
                    <a:cs typeface="Times New Roman" panose="02020603050405020304" pitchFamily="18" charset="0"/>
                  </a:rPr>
                  <a:t>处的一次密钥扩张得到。</a:t>
                </a:r>
                <a:endParaRPr lang="en-US" altLang="zh-CN" sz="1800" dirty="0">
                  <a:latin typeface="Times New Roman" panose="02020603050405020304" pitchFamily="18" charset="0"/>
                  <a:cs typeface="Times New Roman" panose="02020603050405020304" pitchFamily="18" charset="0"/>
                </a:endParaRPr>
              </a:p>
              <a:p>
                <a:pPr lvl="2"/>
                <a:r>
                  <a:rPr lang="zh-CN" altLang="en-US" sz="1800" dirty="0">
                    <a:latin typeface="Times New Roman" panose="02020603050405020304" pitchFamily="18" charset="0"/>
                    <a:cs typeface="Times New Roman" panose="02020603050405020304" pitchFamily="18" charset="0"/>
                  </a:rPr>
                  <a:t>证书也要加密，避免</a:t>
                </a:r>
                <a:r>
                  <a:rPr lang="en-US" altLang="zh-CN" sz="1800" dirty="0">
                    <a:latin typeface="Times New Roman" panose="02020603050405020304" pitchFamily="18" charset="0"/>
                    <a:cs typeface="Times New Roman" panose="02020603050405020304" pitchFamily="18" charset="0"/>
                  </a:rPr>
                  <a:t>RA</a:t>
                </a:r>
                <a:r>
                  <a:rPr lang="zh-CN" altLang="en-US" sz="1800" dirty="0">
                    <a:latin typeface="Times New Roman" panose="02020603050405020304" pitchFamily="18" charset="0"/>
                    <a:cs typeface="Times New Roman" panose="02020603050405020304" pitchFamily="18" charset="0"/>
                  </a:rPr>
                  <a:t>了解用户隐私</a:t>
                </a:r>
                <a:endParaRPr lang="zh-CN" altLang="en-US" sz="18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268760"/>
                <a:ext cx="8686800" cy="5589240"/>
              </a:xfrm>
              <a:blipFill rotWithShape="1">
                <a:blip r:embed="rId1"/>
                <a:stretch>
                  <a:fillRect t="-1" b="-2534"/>
                </a:stretch>
              </a:blipFill>
            </p:spPr>
            <p:txBody>
              <a:bodyPr/>
              <a:lstStyle/>
              <a:p>
                <a:r>
                  <a:rPr lang="zh-CN" altLang="en-US">
                    <a:noFill/>
                  </a:rPr>
                  <a:t> </a:t>
                </a:r>
              </a:p>
            </p:txBody>
          </p:sp>
        </mc:Fallback>
      </mc:AlternateContent>
      <p:sp>
        <p:nvSpPr>
          <p:cNvPr id="3" name="标题 2"/>
          <p:cNvSpPr>
            <a:spLocks noGrp="1"/>
          </p:cNvSpPr>
          <p:nvPr>
            <p:ph type="ctrTitle"/>
          </p:nvPr>
        </p:nvSpPr>
        <p:spPr>
          <a:xfrm>
            <a:off x="611560" y="357807"/>
            <a:ext cx="8532440" cy="792089"/>
          </a:xfrm>
        </p:spPr>
        <p:txBody>
          <a:bodyPr/>
          <a:lstStyle/>
          <a:p>
            <a:r>
              <a:rPr lang="zh-CN" altLang="en-US" dirty="0"/>
              <a:t>完整过程</a:t>
            </a:r>
            <a:r>
              <a:rPr lang="en-US" altLang="zh-CN" dirty="0">
                <a:latin typeface="Times New Roman" panose="02020603050405020304" pitchFamily="18" charset="0"/>
                <a:cs typeface="Times New Roman" panose="02020603050405020304" pitchFamily="18" charset="0"/>
              </a:rPr>
              <a:t>Caterpillar – Cocoon - Butterfly</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3"/>
          <p:cNvPicPr>
            <a:picLocks noGrp="1" noChangeAspect="1"/>
          </p:cNvPicPr>
          <p:nvPr/>
        </p:nvPicPr>
        <p:blipFill>
          <a:blip r:embed="rId1"/>
          <a:stretch>
            <a:fillRect/>
          </a:stretch>
        </p:blipFill>
        <p:spPr>
          <a:xfrm>
            <a:off x="4703882" y="2708920"/>
            <a:ext cx="4292903" cy="3085803"/>
          </a:xfrm>
          <a:prstGeom prst="rect">
            <a:avLst/>
          </a:prstGeom>
        </p:spPr>
      </p:pic>
      <mc:AlternateContent xmlns:mc="http://schemas.openxmlformats.org/markup-compatibility/2006">
        <mc:Choice xmlns:a14="http://schemas.microsoft.com/office/drawing/2010/main" Requires="a14">
          <p:sp>
            <p:nvSpPr>
              <p:cNvPr id="2" name="内容占位符 1"/>
              <p:cNvSpPr>
                <a:spLocks noGrp="1"/>
              </p:cNvSpPr>
              <p:nvPr>
                <p:ph idx="1"/>
              </p:nvPr>
            </p:nvSpPr>
            <p:spPr>
              <a:xfrm>
                <a:off x="159178" y="1268760"/>
                <a:ext cx="8825644"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PCA</a:t>
                </a:r>
                <a:r>
                  <a:rPr lang="zh-CN" altLang="en-US" sz="2800" dirty="0">
                    <a:latin typeface="Times New Roman" panose="02020603050405020304" pitchFamily="18" charset="0"/>
                    <a:cs typeface="Times New Roman" panose="02020603050405020304" pitchFamily="18" charset="0"/>
                  </a:rPr>
                  <a:t>签发证书</a:t>
                </a:r>
                <a:endParaRPr lang="zh-CN" altLang="en-US"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Butterfly public keys</a:t>
                </a:r>
                <a:r>
                  <a:rPr lang="zh-CN" altLang="en-US" sz="2400" dirty="0">
                    <a:latin typeface="Times New Roman" panose="02020603050405020304" pitchFamily="18" charset="0"/>
                    <a:cs typeface="Times New Roman" panose="02020603050405020304" pitchFamily="18" charset="0"/>
                  </a:rPr>
                  <a:t>（即</a:t>
                </a:r>
                <a:r>
                  <a:rPr lang="en-US" altLang="zh-CN" sz="2400" dirty="0">
                    <a:latin typeface="Times New Roman" panose="02020603050405020304" pitchFamily="18" charset="0"/>
                    <a:cs typeface="Times New Roman" panose="02020603050405020304" pitchFamily="18" charset="0"/>
                  </a:rPr>
                  <a:t>Pu</a:t>
                </a:r>
                <a:r>
                  <a:rPr lang="zh-CN" altLang="en-US" sz="2400" dirty="0">
                    <a:latin typeface="Times New Roman" panose="02020603050405020304" pitchFamily="18" charset="0"/>
                    <a:cs typeface="Times New Roman" panose="02020603050405020304" pitchFamily="18" charset="0"/>
                  </a:rPr>
                  <a:t>）</a:t>
                </a:r>
                <a:r>
                  <a:rPr lang="en-US" altLang="zh-CN" sz="2400" dirty="0"/>
                  <a:t>: </a:t>
                </a:r>
                <a14:m>
                  <m:oMath xmlns:m="http://schemas.openxmlformats.org/officeDocument/2006/math">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𝑐𝐺</m:t>
                    </m:r>
                    <m:r>
                      <a:rPr lang="zh-CN" altLang="en-US" sz="2400" i="1" dirty="0" err="1">
                        <a:latin typeface="Cambria Math" panose="02040503050406030204" pitchFamily="18" charset="0"/>
                      </a:rPr>
                      <m:t>，</m:t>
                    </m:r>
                    <m:r>
                      <a:rPr lang="en-US" altLang="zh-CN" sz="2400" i="1" dirty="0" smtClean="0">
                        <a:latin typeface="Cambria Math" panose="02040503050406030204" pitchFamily="18" charset="0"/>
                      </a:rPr>
                      <m:t>𝑐</m:t>
                    </m:r>
                  </m:oMath>
                </a14:m>
                <a:r>
                  <a:rPr lang="zh-CN" altLang="en-US" sz="2400" dirty="0"/>
                  <a:t>是随机数；</a:t>
                </a:r>
                <a:endParaRPr lang="en-US" altLang="zh-CN" sz="2400" dirty="0"/>
              </a:p>
              <a:p>
                <a:pPr lvl="1">
                  <a:lnSpc>
                    <a:spcPct val="150000"/>
                  </a:lnSpc>
                </a:pPr>
                <a:r>
                  <a:rPr lang="zh-CN" altLang="en-US" sz="2400" dirty="0">
                    <a:solidFill>
                      <a:srgbClr val="006BB7"/>
                    </a:solidFill>
                  </a:rPr>
                  <a:t>证书生成直接使用隐式证书</a:t>
                </a:r>
                <a:endParaRPr lang="en-US" altLang="zh-CN" sz="2400" dirty="0">
                  <a:solidFill>
                    <a:srgbClr val="006BB7"/>
                  </a:solidFill>
                </a:endParaRPr>
              </a:p>
              <a:p>
                <a:pPr lvl="1">
                  <a:lnSpc>
                    <a:spcPct val="150000"/>
                  </a:lnSpc>
                </a:pPr>
                <a:r>
                  <a:rPr lang="en-US" altLang="zh-CN" sz="2400" dirty="0">
                    <a:latin typeface="Cambria Math" panose="02040503050406030204" pitchFamily="18" charset="0"/>
                  </a:rPr>
                  <a:t>PCA</a:t>
                </a:r>
                <a:r>
                  <a:rPr lang="zh-CN" altLang="en-US" sz="2400" dirty="0">
                    <a:latin typeface="Cambria Math" panose="02040503050406030204" pitchFamily="18" charset="0"/>
                  </a:rPr>
                  <a:t>端将</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𝐶𝑒𝑟𝑡</m:t>
                        </m:r>
                      </m:e>
                      <m:sub>
                        <m:r>
                          <a:rPr lang="en-US" altLang="zh-CN" sz="2400" b="0" i="1" smtClean="0">
                            <a:latin typeface="Cambria Math" panose="02040503050406030204" pitchFamily="18" charset="0"/>
                          </a:rPr>
                          <m:t>𝑈</m:t>
                        </m:r>
                      </m:sub>
                    </m:sSub>
                  </m:oMath>
                </a14:m>
                <a:r>
                  <a:rPr lang="en-US" altLang="zh-CN" sz="2400" dirty="0"/>
                  <a:t> </a:t>
                </a:r>
                <a:r>
                  <a:rPr lang="zh-CN" altLang="en-US" sz="2400" dirty="0"/>
                  <a:t>和</a:t>
                </a:r>
                <a14:m>
                  <m:oMath xmlns:m="http://schemas.openxmlformats.org/officeDocument/2006/math">
                    <m:r>
                      <a:rPr lang="en-US" altLang="zh-CN" sz="2400" i="1" dirty="0">
                        <a:latin typeface="Cambria Math" panose="02040503050406030204" pitchFamily="18" charset="0"/>
                      </a:rPr>
                      <m:t>𝑐</m:t>
                    </m:r>
                  </m:oMath>
                </a14:m>
                <a:r>
                  <a:rPr lang="zh-CN" altLang="en-US" sz="2400" dirty="0">
                    <a:latin typeface="Cambria Math" panose="02040503050406030204" pitchFamily="18" charset="0"/>
                  </a:rPr>
                  <a:t>加密发给用户</a:t>
                </a:r>
                <a:endParaRPr lang="en-US" altLang="zh-CN" sz="2400" dirty="0">
                  <a:latin typeface="Cambria Math" panose="02040503050406030204" pitchFamily="18" charset="0"/>
                </a:endParaRPr>
              </a:p>
              <a:p>
                <a:pPr lvl="2">
                  <a:lnSpc>
                    <a:spcPct val="150000"/>
                  </a:lnSpc>
                </a:pPr>
                <a14:m>
                  <m:oMath xmlns:m="http://schemas.openxmlformats.org/officeDocument/2006/math">
                    <m:r>
                      <a:rPr lang="en-US" altLang="zh-CN" sz="2000" b="1" i="1" dirty="0" smtClean="0">
                        <a:latin typeface="Cambria Math" panose="02040503050406030204" pitchFamily="18" charset="0"/>
                      </a:rPr>
                      <m:t>𝑷</m:t>
                    </m:r>
                    <m:r>
                      <a:rPr lang="en-US" altLang="zh-CN" sz="2000" b="1" i="1" baseline="-25000" dirty="0">
                        <a:latin typeface="Cambria Math" panose="02040503050406030204" pitchFamily="18" charset="0"/>
                      </a:rPr>
                      <m:t>𝑼</m:t>
                    </m:r>
                    <m:box>
                      <m:boxPr>
                        <m:ctrlPr>
                          <a:rPr lang="en-US" altLang="zh-CN" sz="2000" b="1" i="1" dirty="0" smtClean="0">
                            <a:latin typeface="Cambria Math" panose="02040503050406030204" pitchFamily="18" charset="0"/>
                          </a:rPr>
                        </m:ctrlPr>
                      </m:boxPr>
                      <m:e>
                        <m:r>
                          <a:rPr lang="en-US" altLang="zh-CN" sz="2000" b="1" i="1" dirty="0" smtClean="0">
                            <a:latin typeface="Cambria Math" panose="02040503050406030204" pitchFamily="18" charset="0"/>
                          </a:rPr>
                          <m:t>≔</m:t>
                        </m:r>
                      </m:e>
                    </m:box>
                    <m:r>
                      <a:rPr lang="en-US" altLang="zh-CN" sz="2000" b="1" i="1">
                        <a:latin typeface="Cambria Math" panose="02040503050406030204" pitchFamily="18" charset="0"/>
                      </a:rPr>
                      <m:t>𝑩</m:t>
                    </m:r>
                    <m:r>
                      <a:rPr lang="en-US" altLang="zh-CN" sz="2000" b="1" i="1">
                        <a:latin typeface="Cambria Math" panose="02040503050406030204" pitchFamily="18" charset="0"/>
                      </a:rPr>
                      <m:t>+</m:t>
                    </m:r>
                    <m:r>
                      <a:rPr lang="en-US" altLang="zh-CN" sz="2000" b="1" i="1">
                        <a:latin typeface="Cambria Math" panose="02040503050406030204" pitchFamily="18" charset="0"/>
                      </a:rPr>
                      <m:t>𝒄𝑮</m:t>
                    </m:r>
                  </m:oMath>
                </a14:m>
                <a:r>
                  <a:rPr lang="zh-CN" altLang="en-US" sz="2000" b="1" dirty="0"/>
                  <a:t>，生成</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𝑪𝒆𝒓𝒕</m:t>
                        </m:r>
                      </m:e>
                      <m:sub>
                        <m:r>
                          <a:rPr lang="en-US" altLang="zh-CN" sz="2000" b="1" i="1" smtClean="0">
                            <a:latin typeface="Cambria Math" panose="02040503050406030204" pitchFamily="18" charset="0"/>
                          </a:rPr>
                          <m:t>𝑼</m:t>
                        </m:r>
                      </m:sub>
                    </m:sSub>
                  </m:oMath>
                </a14:m>
                <a:endParaRPr lang="en-US" altLang="zh-CN" sz="2000" b="1" dirty="0"/>
              </a:p>
              <a:p>
                <a:pPr lvl="2">
                  <a:lnSpc>
                    <a:spcPct val="150000"/>
                  </a:lnSpc>
                </a:pPr>
                <a14:m>
                  <m:oMath xmlns:m="http://schemas.openxmlformats.org/officeDocument/2006/math">
                    <m:r>
                      <a:rPr lang="en-US" altLang="zh-CN" sz="2000" b="1" i="1" smtClean="0">
                        <a:latin typeface="Cambria Math" panose="02040503050406030204" pitchFamily="18" charset="0"/>
                      </a:rPr>
                      <m:t>𝒓</m:t>
                    </m:r>
                    <m:box>
                      <m:boxPr>
                        <m:ctrlPr>
                          <a:rPr lang="en-US" altLang="zh-CN" sz="2000" b="1" i="1" smtClean="0">
                            <a:latin typeface="Cambria Math" panose="02040503050406030204" pitchFamily="18" charset="0"/>
                          </a:rPr>
                        </m:ctrlPr>
                      </m:boxPr>
                      <m:e>
                        <m:r>
                          <a:rPr lang="en-US" altLang="zh-CN" sz="2000" b="1" i="1" smtClean="0">
                            <a:latin typeface="Cambria Math" panose="02040503050406030204" pitchFamily="18" charset="0"/>
                          </a:rPr>
                          <m:t>≔</m:t>
                        </m:r>
                      </m:e>
                    </m:box>
                    <m:r>
                      <a:rPr lang="en-US" altLang="zh-CN" sz="2000" b="1" i="1" smtClean="0">
                        <a:latin typeface="Cambria Math" panose="02040503050406030204" pitchFamily="18" charset="0"/>
                      </a:rPr>
                      <m:t>𝒆</m:t>
                    </m:r>
                    <m:r>
                      <a:rPr lang="en-US" altLang="zh-CN" sz="2000" b="1" i="1" smtClean="0">
                        <a:latin typeface="Cambria Math" panose="02040503050406030204" pitchFamily="18" charset="0"/>
                      </a:rPr>
                      <m:t>𝒄</m:t>
                    </m:r>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𝒅</m:t>
                        </m:r>
                      </m:e>
                      <m:sub>
                        <m:r>
                          <a:rPr lang="en-US" altLang="zh-CN" sz="2000" b="1" i="1" smtClean="0">
                            <a:latin typeface="Cambria Math" panose="02040503050406030204" pitchFamily="18" charset="0"/>
                          </a:rPr>
                          <m:t>𝑷𝑪𝑨</m:t>
                        </m:r>
                      </m:sub>
                    </m:sSub>
                  </m:oMath>
                </a14:m>
                <a:endParaRPr lang="en-US" altLang="zh-CN" sz="2000" b="1" dirty="0">
                  <a:latin typeface="Cambria Math" panose="020405030504060302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159178" y="1268760"/>
                <a:ext cx="8825644" cy="4525963"/>
              </a:xfrm>
              <a:blipFill rotWithShape="1">
                <a:blip r:embed="rId2"/>
                <a:stretch>
                  <a:fillRect l="-5" t="-1" r="2" b="8"/>
                </a:stretch>
              </a:blipFill>
            </p:spPr>
            <p:txBody>
              <a:bodyPr/>
              <a:lstStyle/>
              <a:p>
                <a:r>
                  <a:rPr lang="zh-CN" altLang="en-US">
                    <a:noFill/>
                  </a:rPr>
                  <a:t> </a:t>
                </a:r>
              </a:p>
            </p:txBody>
          </p:sp>
        </mc:Fallback>
      </mc:AlternateContent>
      <p:sp>
        <p:nvSpPr>
          <p:cNvPr id="3" name="标题 2"/>
          <p:cNvSpPr>
            <a:spLocks noGrp="1"/>
          </p:cNvSpPr>
          <p:nvPr>
            <p:ph type="ctrTitle"/>
          </p:nvPr>
        </p:nvSpPr>
        <p:spPr>
          <a:xfrm>
            <a:off x="611560" y="354721"/>
            <a:ext cx="7920880" cy="792089"/>
          </a:xfrm>
        </p:spPr>
        <p:txBody>
          <a:bodyPr/>
          <a:lstStyle/>
          <a:p>
            <a:r>
              <a:rPr lang="en-US" altLang="zh-CN" dirty="0">
                <a:latin typeface="Times New Roman" panose="02020603050405020304" pitchFamily="18" charset="0"/>
                <a:cs typeface="Times New Roman" panose="02020603050405020304" pitchFamily="18" charset="0"/>
              </a:rPr>
              <a:t>Butterfly</a:t>
            </a:r>
            <a:r>
              <a:rPr lang="zh-CN" altLang="en-US" dirty="0"/>
              <a:t>扩张与隐式证书</a:t>
            </a:r>
            <a:r>
              <a:rPr lang="en-US" altLang="zh-CN" dirty="0"/>
              <a:t>——</a:t>
            </a:r>
            <a:r>
              <a:rPr lang="zh-CN" altLang="en-US" dirty="0"/>
              <a:t>一拍即合</a:t>
            </a:r>
            <a:endParaRPr lang="zh-CN" altLang="en-US" dirty="0"/>
          </a:p>
        </p:txBody>
      </p:sp>
      <p:sp>
        <p:nvSpPr>
          <p:cNvPr id="4" name="矩形 3"/>
          <p:cNvSpPr/>
          <p:nvPr/>
        </p:nvSpPr>
        <p:spPr>
          <a:xfrm>
            <a:off x="7210149" y="3861048"/>
            <a:ext cx="1728192" cy="504056"/>
          </a:xfrm>
          <a:prstGeom prst="rect">
            <a:avLst/>
          </a:prstGeom>
          <a:noFill/>
          <a:ln>
            <a:solidFill>
              <a:srgbClr val="F0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3"/>
          <p:cNvPicPr>
            <a:picLocks noGrp="1" noChangeAspect="1"/>
          </p:cNvPicPr>
          <p:nvPr/>
        </p:nvPicPr>
        <p:blipFill>
          <a:blip r:embed="rId1"/>
          <a:stretch>
            <a:fillRect/>
          </a:stretch>
        </p:blipFill>
        <p:spPr>
          <a:xfrm>
            <a:off x="4393897" y="2708920"/>
            <a:ext cx="4292903" cy="3085803"/>
          </a:xfrm>
          <a:prstGeom prst="rect">
            <a:avLst/>
          </a:prstGeom>
        </p:spPr>
      </p:pic>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68760"/>
                <a:ext cx="82296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PCA</a:t>
                </a:r>
                <a:r>
                  <a:rPr lang="zh-CN" altLang="en-US" sz="2800" dirty="0">
                    <a:latin typeface="Times New Roman" panose="02020603050405020304" pitchFamily="18" charset="0"/>
                    <a:cs typeface="Times New Roman" panose="02020603050405020304" pitchFamily="18" charset="0"/>
                  </a:rPr>
                  <a:t>签发证书</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所以用户端可以根据证书重构出最终公私钥对</a:t>
                </a:r>
                <a:endParaRPr lang="en-US" altLang="zh-CN" sz="2400" dirty="0">
                  <a:latin typeface="Times New Roman" panose="02020603050405020304" pitchFamily="18" charset="0"/>
                  <a:cs typeface="Times New Roman" panose="02020603050405020304" pitchFamily="18" charset="0"/>
                </a:endParaRPr>
              </a:p>
              <a:p>
                <a:pPr lvl="2">
                  <a:lnSpc>
                    <a:spcPct val="150000"/>
                  </a:lnSpc>
                </a:pPr>
                <a14:m>
                  <m:oMath xmlns:m="http://schemas.openxmlformats.org/officeDocument/2006/math">
                    <m:sSub>
                      <m:sSubPr>
                        <m:ctrlPr>
                          <a:rPr lang="en-US" altLang="zh-CN" sz="2000" b="1" i="1" smtClean="0">
                            <a:latin typeface="Cambria Math" panose="02040503050406030204" pitchFamily="18" charset="0"/>
                            <a:cs typeface="Times New Roman" panose="02020603050405020304" pitchFamily="18" charset="0"/>
                          </a:rPr>
                        </m:ctrlPr>
                      </m:sSubPr>
                      <m:e>
                        <m:r>
                          <a:rPr lang="en-US" altLang="zh-CN" sz="2000" b="1" i="1" smtClean="0">
                            <a:latin typeface="Cambria Math" panose="02040503050406030204" pitchFamily="18" charset="0"/>
                            <a:cs typeface="Times New Roman" panose="02020603050405020304" pitchFamily="18" charset="0"/>
                          </a:rPr>
                          <m:t>𝒅</m:t>
                        </m:r>
                      </m:e>
                      <m:sub>
                        <m:r>
                          <a:rPr lang="en-US" altLang="zh-CN" sz="2000" b="1" i="1" smtClean="0">
                            <a:latin typeface="Cambria Math" panose="02040503050406030204" pitchFamily="18" charset="0"/>
                            <a:cs typeface="Times New Roman" panose="02020603050405020304" pitchFamily="18" charset="0"/>
                          </a:rPr>
                          <m:t>𝑼</m:t>
                        </m:r>
                      </m:sub>
                    </m:sSub>
                    <m:r>
                      <a:rPr lang="en-US" altLang="zh-CN" sz="2000" b="1"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𝒆</m:t>
                    </m:r>
                    <m:sSub>
                      <m:sSubPr>
                        <m:ctrlPr>
                          <a:rPr lang="en-US" altLang="zh-CN" sz="2000" b="1" i="1" smtClean="0">
                            <a:latin typeface="Cambria Math" panose="02040503050406030204" pitchFamily="18" charset="0"/>
                            <a:cs typeface="Times New Roman" panose="02020603050405020304" pitchFamily="18" charset="0"/>
                          </a:rPr>
                        </m:ctrlPr>
                      </m:sSubPr>
                      <m:e>
                        <m:r>
                          <a:rPr lang="en-US" altLang="zh-CN" sz="2000" b="1" i="1" smtClean="0">
                            <a:latin typeface="Cambria Math" panose="02040503050406030204" pitchFamily="18" charset="0"/>
                            <a:cs typeface="Times New Roman" panose="02020603050405020304" pitchFamily="18" charset="0"/>
                          </a:rPr>
                          <m:t>𝒌</m:t>
                        </m:r>
                      </m:e>
                      <m:sub>
                        <m:r>
                          <a:rPr lang="en-US" altLang="zh-CN" sz="2000" b="1" i="1" smtClean="0">
                            <a:latin typeface="Cambria Math" panose="02040503050406030204" pitchFamily="18" charset="0"/>
                            <a:cs typeface="Times New Roman" panose="02020603050405020304" pitchFamily="18" charset="0"/>
                          </a:rPr>
                          <m:t>𝑼</m:t>
                        </m:r>
                      </m:sub>
                    </m:sSub>
                    <m:r>
                      <a:rPr lang="en-US" altLang="zh-CN" sz="2000" b="1"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𝒓</m:t>
                    </m:r>
                    <m:r>
                      <a:rPr lang="en-US" altLang="zh-CN" sz="2000" b="1" i="1" smtClean="0">
                        <a:latin typeface="Cambria Math" panose="02040503050406030204" pitchFamily="18" charset="0"/>
                        <a:cs typeface="Times New Roman" panose="02020603050405020304" pitchFamily="18" charset="0"/>
                      </a:rPr>
                      <m:t> </m:t>
                    </m:r>
                    <m:d>
                      <m:dPr>
                        <m:ctrlPr>
                          <a:rPr lang="en-US" altLang="zh-CN" sz="2000" b="1" i="1" smtClean="0">
                            <a:latin typeface="Cambria Math" panose="02040503050406030204" pitchFamily="18" charset="0"/>
                            <a:cs typeface="Times New Roman" panose="02020603050405020304" pitchFamily="18" charset="0"/>
                          </a:rPr>
                        </m:ctrlPr>
                      </m:dPr>
                      <m:e>
                        <m:r>
                          <a:rPr lang="en-US" altLang="zh-CN" sz="2000" b="1" i="1" smtClean="0">
                            <a:latin typeface="Cambria Math" panose="02040503050406030204" pitchFamily="18" charset="0"/>
                            <a:cs typeface="Times New Roman" panose="02020603050405020304" pitchFamily="18" charset="0"/>
                          </a:rPr>
                          <m:t>𝒎𝒐𝒅</m:t>
                        </m:r>
                      </m:e>
                    </m:d>
                    <m:r>
                      <a:rPr lang="en-US" altLang="zh-CN" sz="2000" b="1" i="1" smtClean="0">
                        <a:latin typeface="Cambria Math" panose="02040503050406030204" pitchFamily="18" charset="0"/>
                        <a:cs typeface="Times New Roman" panose="02020603050405020304" pitchFamily="18" charset="0"/>
                      </a:rPr>
                      <m:t>𝒏</m:t>
                    </m:r>
                  </m:oMath>
                </a14:m>
                <a:endParaRPr lang="en-US" altLang="zh-CN" sz="2000" b="1" i="1" dirty="0">
                  <a:latin typeface="Cambria Math" panose="02040503050406030204" pitchFamily="18" charset="0"/>
                  <a:cs typeface="Times New Roman" panose="02020603050405020304" pitchFamily="18" charset="0"/>
                </a:endParaRPr>
              </a:p>
              <a:p>
                <a:pPr lvl="2">
                  <a:lnSpc>
                    <a:spcPct val="150000"/>
                  </a:lnSpc>
                </a:pPr>
                <a:r>
                  <a:rPr lang="en-US" altLang="zh-CN" sz="2000" b="1" dirty="0">
                    <a:cs typeface="Times New Roman" panose="02020603050405020304" pitchFamily="18" charset="0"/>
                  </a:rPr>
                  <a:t>     </a:t>
                </a:r>
                <a14:m>
                  <m:oMath xmlns:m="http://schemas.openxmlformats.org/officeDocument/2006/math">
                    <m:r>
                      <a:rPr lang="en-US" altLang="zh-CN" sz="2000" b="1" i="1">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𝒆</m:t>
                    </m:r>
                    <m:r>
                      <a:rPr lang="en-US" altLang="zh-CN" sz="2000" b="1" i="1" smtClean="0">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rPr>
                      <m:t>𝒂</m:t>
                    </m:r>
                    <m:r>
                      <a:rPr lang="en-US" altLang="zh-CN" sz="2000" b="1" i="1">
                        <a:latin typeface="Cambria Math" panose="02040503050406030204" pitchFamily="18" charset="0"/>
                      </a:rPr>
                      <m:t>+</m:t>
                    </m:r>
                    <m:sSub>
                      <m:sSubPr>
                        <m:ctrlPr>
                          <a:rPr lang="en-US" altLang="zh-CN" sz="2000" b="1" i="1" dirty="0">
                            <a:latin typeface="Cambria Math" panose="02040503050406030204" pitchFamily="18" charset="0"/>
                          </a:rPr>
                        </m:ctrlPr>
                      </m:sSubPr>
                      <m:e>
                        <m:r>
                          <a:rPr lang="en-US" altLang="zh-CN" sz="2000" b="1" i="1" dirty="0">
                            <a:latin typeface="Cambria Math" panose="02040503050406030204" pitchFamily="18" charset="0"/>
                          </a:rPr>
                          <m:t>𝒇</m:t>
                        </m:r>
                      </m:e>
                      <m:sub>
                        <m:r>
                          <a:rPr lang="en-US" altLang="zh-CN" sz="2000" b="1" i="1" dirty="0">
                            <a:latin typeface="Cambria Math" panose="02040503050406030204" pitchFamily="18" charset="0"/>
                          </a:rPr>
                          <m:t>𝒌</m:t>
                        </m:r>
                      </m:sub>
                    </m:sSub>
                    <m:d>
                      <m:dPr>
                        <m:ctrlPr>
                          <a:rPr lang="en-US" altLang="zh-CN" sz="2000" b="1" i="1" dirty="0">
                            <a:latin typeface="Cambria Math" panose="02040503050406030204" pitchFamily="18" charset="0"/>
                          </a:rPr>
                        </m:ctrlPr>
                      </m:dPr>
                      <m:e>
                        <m:r>
                          <a:rPr lang="en-US" altLang="zh-CN" sz="2000" b="1" i="1" dirty="0" err="1">
                            <a:latin typeface="Cambria Math" panose="02040503050406030204" pitchFamily="18" charset="0"/>
                          </a:rPr>
                          <m:t>𝒊</m:t>
                        </m:r>
                      </m:e>
                    </m:d>
                    <m:r>
                      <m:rPr>
                        <m:nor/>
                      </m:rPr>
                      <a:rPr lang="en-US" altLang="zh-CN" sz="2000" b="1" dirty="0">
                        <a:latin typeface="Cambria Math" panose="02040503050406030204" pitchFamily="18" charset="0"/>
                      </a:rPr>
                      <m:t>+</m:t>
                    </m:r>
                    <m:r>
                      <m:rPr>
                        <m:nor/>
                      </m:rPr>
                      <a:rPr lang="en-US" altLang="zh-CN" sz="2000" b="1" i="1" dirty="0" smtClean="0">
                        <a:latin typeface="Cambria Math" panose="02040503050406030204" pitchFamily="18" charset="0"/>
                      </a:rPr>
                      <m:t>c</m:t>
                    </m:r>
                    <m:r>
                      <a:rPr lang="en-US" altLang="zh-CN" sz="2000" b="1" i="1" dirty="0" smtClean="0">
                        <a:latin typeface="Cambria Math" panose="02040503050406030204" pitchFamily="18" charset="0"/>
                      </a:rPr>
                      <m:t> </m:t>
                    </m:r>
                    <m:r>
                      <a:rPr lang="en-US" altLang="zh-CN" sz="2000" b="1" i="1" dirty="0">
                        <a:latin typeface="Cambria Math" panose="02040503050406030204" pitchFamily="18" charset="0"/>
                      </a:rPr>
                      <m:t>)</m:t>
                    </m:r>
                    <m:r>
                      <m:rPr>
                        <m:nor/>
                      </m:rPr>
                      <a:rPr lang="en-US" altLang="zh-CN" sz="2000" b="0" dirty="0" smtClean="0">
                        <a:latin typeface="Cambria Math" panose="02040503050406030204" pitchFamily="18" charset="0"/>
                      </a:rPr>
                      <m:t>+</m:t>
                    </m:r>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𝒅</m:t>
                        </m:r>
                      </m:e>
                      <m:sub>
                        <m:r>
                          <a:rPr lang="en-US" altLang="zh-CN" sz="2000" b="1" i="1" dirty="0" smtClean="0">
                            <a:latin typeface="Cambria Math" panose="02040503050406030204" pitchFamily="18" charset="0"/>
                          </a:rPr>
                          <m:t>𝑷𝑪𝑨</m:t>
                        </m:r>
                      </m:sub>
                    </m:sSub>
                  </m:oMath>
                </a14:m>
                <a:endParaRPr lang="en-US" altLang="zh-CN" sz="2000" b="1" dirty="0">
                  <a:latin typeface="Times New Roman" panose="02020603050405020304" pitchFamily="18" charset="0"/>
                  <a:cs typeface="Times New Roman" panose="02020603050405020304" pitchFamily="18" charset="0"/>
                </a:endParaRPr>
              </a:p>
              <a:p>
                <a:pPr lvl="2">
                  <a:lnSpc>
                    <a:spcPct val="150000"/>
                  </a:lnSpc>
                </a:pPr>
                <a14:m>
                  <m:oMath xmlns:m="http://schemas.openxmlformats.org/officeDocument/2006/math">
                    <m:sSub>
                      <m:sSubPr>
                        <m:ctrlPr>
                          <a:rPr lang="en-US" altLang="zh-CN" sz="2000" b="1" i="1" smtClean="0">
                            <a:latin typeface="Cambria Math" panose="02040503050406030204" pitchFamily="18" charset="0"/>
                            <a:cs typeface="Times New Roman" panose="02020603050405020304" pitchFamily="18" charset="0"/>
                          </a:rPr>
                        </m:ctrlPr>
                      </m:sSubPr>
                      <m:e>
                        <m:r>
                          <a:rPr lang="en-US" altLang="zh-CN" sz="2000" b="1" i="1" smtClean="0">
                            <a:latin typeface="Cambria Math" panose="02040503050406030204" pitchFamily="18" charset="0"/>
                            <a:cs typeface="Times New Roman" panose="02020603050405020304" pitchFamily="18" charset="0"/>
                          </a:rPr>
                          <m:t>𝑸</m:t>
                        </m:r>
                      </m:e>
                      <m:sub>
                        <m:r>
                          <a:rPr lang="en-US" altLang="zh-CN" sz="2000" b="1" i="1" smtClean="0">
                            <a:latin typeface="Cambria Math" panose="02040503050406030204" pitchFamily="18" charset="0"/>
                            <a:cs typeface="Times New Roman" panose="02020603050405020304" pitchFamily="18" charset="0"/>
                          </a:rPr>
                          <m:t>𝑼</m:t>
                        </m:r>
                      </m:sub>
                    </m:sSub>
                    <m:r>
                      <a:rPr lang="en-US" altLang="zh-CN" sz="2000" b="1"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𝒆</m:t>
                    </m:r>
                    <m:sSub>
                      <m:sSubPr>
                        <m:ctrlPr>
                          <a:rPr lang="en-US" altLang="zh-CN" sz="2000" b="1" i="1" smtClean="0">
                            <a:latin typeface="Cambria Math" panose="02040503050406030204" pitchFamily="18" charset="0"/>
                            <a:cs typeface="Times New Roman" panose="02020603050405020304" pitchFamily="18" charset="0"/>
                          </a:rPr>
                        </m:ctrlPr>
                      </m:sSubPr>
                      <m:e>
                        <m:r>
                          <a:rPr lang="en-US" altLang="zh-CN" sz="2000" b="1" i="1" smtClean="0">
                            <a:latin typeface="Cambria Math" panose="02040503050406030204" pitchFamily="18" charset="0"/>
                            <a:cs typeface="Times New Roman" panose="02020603050405020304" pitchFamily="18" charset="0"/>
                          </a:rPr>
                          <m:t>𝑷</m:t>
                        </m:r>
                      </m:e>
                      <m:sub>
                        <m:r>
                          <a:rPr lang="en-US" altLang="zh-CN" sz="2000" b="1" i="1" smtClean="0">
                            <a:latin typeface="Cambria Math" panose="02040503050406030204" pitchFamily="18" charset="0"/>
                            <a:cs typeface="Times New Roman" panose="02020603050405020304" pitchFamily="18" charset="0"/>
                          </a:rPr>
                          <m:t>𝑼</m:t>
                        </m:r>
                      </m:sub>
                    </m:sSub>
                    <m:r>
                      <a:rPr lang="en-US" altLang="zh-CN" sz="2000" b="1" i="1" smtClean="0">
                        <a:latin typeface="Cambria Math" panose="02040503050406030204" pitchFamily="18" charset="0"/>
                        <a:cs typeface="Times New Roman" panose="02020603050405020304" pitchFamily="18" charset="0"/>
                      </a:rPr>
                      <m:t>+</m:t>
                    </m:r>
                    <m:sSub>
                      <m:sSubPr>
                        <m:ctrlPr>
                          <a:rPr lang="en-US" altLang="zh-CN" sz="2000" b="1" i="1" smtClean="0">
                            <a:latin typeface="Cambria Math" panose="02040503050406030204" pitchFamily="18" charset="0"/>
                            <a:cs typeface="Times New Roman" panose="02020603050405020304" pitchFamily="18" charset="0"/>
                          </a:rPr>
                        </m:ctrlPr>
                      </m:sSubPr>
                      <m:e>
                        <m:r>
                          <a:rPr lang="en-US" altLang="zh-CN" sz="2000" b="1" i="1" smtClean="0">
                            <a:latin typeface="Cambria Math" panose="02040503050406030204" pitchFamily="18" charset="0"/>
                            <a:cs typeface="Times New Roman" panose="02020603050405020304" pitchFamily="18" charset="0"/>
                          </a:rPr>
                          <m:t>𝑸</m:t>
                        </m:r>
                      </m:e>
                      <m:sub>
                        <m:r>
                          <a:rPr lang="en-US" altLang="zh-CN" sz="2000" b="1" i="1" smtClean="0">
                            <a:latin typeface="Cambria Math" panose="02040503050406030204" pitchFamily="18" charset="0"/>
                            <a:cs typeface="Times New Roman" panose="02020603050405020304" pitchFamily="18" charset="0"/>
                          </a:rPr>
                          <m:t>𝑷𝑪𝑨</m:t>
                        </m:r>
                      </m:sub>
                    </m:sSub>
                  </m:oMath>
                </a14:m>
                <a:endParaRPr lang="en-US" altLang="zh-CN" sz="2000" b="1" i="1" dirty="0">
                  <a:latin typeface="Cambria Math" panose="02040503050406030204" pitchFamily="18" charset="0"/>
                  <a:cs typeface="Times New Roman" panose="02020603050405020304" pitchFamily="18" charset="0"/>
                </a:endParaRPr>
              </a:p>
              <a:p>
                <a:pPr lvl="2">
                  <a:lnSpc>
                    <a:spcPct val="150000"/>
                  </a:lnSpc>
                </a:pPr>
                <a:r>
                  <a:rPr lang="en-US" altLang="zh-CN" sz="2000" b="1" dirty="0">
                    <a:cs typeface="Times New Roman" panose="02020603050405020304" pitchFamily="18" charset="0"/>
                  </a:rPr>
                  <a:t>      </a:t>
                </a:r>
                <a14:m>
                  <m:oMath xmlns:m="http://schemas.openxmlformats.org/officeDocument/2006/math">
                    <m:r>
                      <a:rPr lang="en-US" altLang="zh-CN" sz="2000" b="1" i="1" smtClean="0">
                        <a:latin typeface="Cambria Math" panose="02040503050406030204" pitchFamily="18" charset="0"/>
                        <a:cs typeface="Times New Roman" panose="02020603050405020304" pitchFamily="18" charset="0"/>
                      </a:rPr>
                      <m:t>=</m:t>
                    </m:r>
                    <m:r>
                      <a:rPr lang="en-US" altLang="zh-CN" sz="2000" b="1" i="1" smtClean="0">
                        <a:latin typeface="Cambria Math" panose="02040503050406030204" pitchFamily="18" charset="0"/>
                        <a:cs typeface="Times New Roman" panose="02020603050405020304" pitchFamily="18" charset="0"/>
                      </a:rPr>
                      <m:t>𝒆</m:t>
                    </m:r>
                    <m:r>
                      <a:rPr lang="en-US" altLang="zh-CN" sz="2000" b="1" i="1" smtClean="0">
                        <a:latin typeface="Cambria Math" panose="02040503050406030204" pitchFamily="18" charset="0"/>
                        <a:cs typeface="Times New Roman" panose="02020603050405020304" pitchFamily="18" charset="0"/>
                      </a:rPr>
                      <m:t>(</m:t>
                    </m:r>
                    <m:r>
                      <a:rPr lang="en-US" altLang="zh-CN" sz="2000" b="1" i="1">
                        <a:latin typeface="Cambria Math" panose="02040503050406030204" pitchFamily="18" charset="0"/>
                      </a:rPr>
                      <m:t>𝑩</m:t>
                    </m:r>
                    <m:r>
                      <a:rPr lang="en-US" altLang="zh-CN" sz="2000" b="1" i="1">
                        <a:latin typeface="Cambria Math" panose="02040503050406030204" pitchFamily="18" charset="0"/>
                      </a:rPr>
                      <m:t>+</m:t>
                    </m:r>
                    <m:r>
                      <a:rPr lang="en-US" altLang="zh-CN" sz="2000" b="1" i="1">
                        <a:latin typeface="Cambria Math" panose="02040503050406030204" pitchFamily="18" charset="0"/>
                      </a:rPr>
                      <m:t>𝒄𝑮</m:t>
                    </m:r>
                    <m:r>
                      <a:rPr lang="en-US" altLang="zh-CN" sz="2000" b="1" i="1" dirty="0" smtClean="0">
                        <a:latin typeface="Cambria Math" panose="02040503050406030204" pitchFamily="18" charset="0"/>
                      </a:rPr>
                      <m:t>)</m:t>
                    </m:r>
                    <m:r>
                      <a:rPr lang="en-US" altLang="zh-CN" sz="2000" b="1" i="1">
                        <a:latin typeface="Cambria Math" panose="02040503050406030204" pitchFamily="18" charset="0"/>
                        <a:cs typeface="Times New Roman" panose="02020603050405020304" pitchFamily="18" charset="0"/>
                      </a:rPr>
                      <m:t>+</m:t>
                    </m:r>
                    <m:sSub>
                      <m:sSubPr>
                        <m:ctrlPr>
                          <a:rPr lang="en-US" altLang="zh-CN" sz="2000" b="1" i="1">
                            <a:latin typeface="Cambria Math" panose="02040503050406030204" pitchFamily="18" charset="0"/>
                            <a:cs typeface="Times New Roman" panose="02020603050405020304" pitchFamily="18" charset="0"/>
                          </a:rPr>
                        </m:ctrlPr>
                      </m:sSubPr>
                      <m:e>
                        <m:r>
                          <a:rPr lang="en-US" altLang="zh-CN" sz="2000" b="1" i="1">
                            <a:latin typeface="Cambria Math" panose="02040503050406030204" pitchFamily="18" charset="0"/>
                            <a:cs typeface="Times New Roman" panose="02020603050405020304" pitchFamily="18" charset="0"/>
                          </a:rPr>
                          <m:t>𝑸</m:t>
                        </m:r>
                      </m:e>
                      <m:sub>
                        <m:r>
                          <a:rPr lang="en-US" altLang="zh-CN" sz="2000" b="1" i="1">
                            <a:latin typeface="Cambria Math" panose="02040503050406030204" pitchFamily="18" charset="0"/>
                            <a:cs typeface="Times New Roman" panose="02020603050405020304" pitchFamily="18" charset="0"/>
                          </a:rPr>
                          <m:t>𝑷𝑪𝑨</m:t>
                        </m:r>
                      </m:sub>
                    </m:sSub>
                  </m:oMath>
                </a14:m>
                <a:endParaRPr lang="zh-CN" altLang="en-US" sz="2000" b="1"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268760"/>
                <a:ext cx="8229600" cy="4525963"/>
              </a:xfrm>
              <a:blipFill rotWithShape="1">
                <a:blip r:embed="rId2"/>
                <a:stretch>
                  <a:fillRect t="-1" b="8"/>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Butterfly</a:t>
            </a:r>
            <a:r>
              <a:rPr lang="zh-CN" altLang="en-US" dirty="0"/>
              <a:t>扩张与隐式证书</a:t>
            </a:r>
            <a:r>
              <a:rPr lang="en-US" altLang="zh-CN" dirty="0"/>
              <a:t>——</a:t>
            </a:r>
            <a:r>
              <a:rPr lang="zh-CN" altLang="en-US" dirty="0"/>
              <a:t>一拍即合</a:t>
            </a:r>
            <a:endParaRPr lang="zh-CN" altLang="en-US" dirty="0"/>
          </a:p>
        </p:txBody>
      </p:sp>
      <p:sp>
        <p:nvSpPr>
          <p:cNvPr id="4" name="矩形 3"/>
          <p:cNvSpPr/>
          <p:nvPr/>
        </p:nvSpPr>
        <p:spPr>
          <a:xfrm>
            <a:off x="6876256" y="3861048"/>
            <a:ext cx="1728192" cy="504056"/>
          </a:xfrm>
          <a:prstGeom prst="rect">
            <a:avLst/>
          </a:prstGeom>
          <a:noFill/>
          <a:ln>
            <a:solidFill>
              <a:srgbClr val="F0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13792" y="1340768"/>
                <a:ext cx="8316416" cy="4716835"/>
              </a:xfrm>
            </p:spPr>
            <p:txBody>
              <a:bodyPr/>
              <a:lstStyle/>
              <a:p>
                <a:pPr>
                  <a:lnSpc>
                    <a:spcPct val="150000"/>
                  </a:lnSpc>
                </a:pPr>
                <a:r>
                  <a:rPr lang="en-US" altLang="zh-CN" sz="2400" dirty="0">
                    <a:latin typeface="Times New Roman" panose="02020603050405020304" pitchFamily="18" charset="0"/>
                    <a:cs typeface="Times New Roman" panose="02020603050405020304" pitchFamily="18" charset="0"/>
                  </a:rPr>
                  <a:t>ECC</a:t>
                </a:r>
                <a:r>
                  <a:rPr lang="zh-CN" altLang="en-US" sz="2400" dirty="0">
                    <a:latin typeface="Times New Roman" panose="02020603050405020304" pitchFamily="18" charset="0"/>
                    <a:cs typeface="Times New Roman" panose="02020603050405020304" pitchFamily="18" charset="0"/>
                  </a:rPr>
                  <a:t>算法</a:t>
                </a:r>
                <a:endParaRPr lang="en-US" altLang="zh-CN" sz="2000" dirty="0">
                  <a:latin typeface="Times New Roman" panose="02020603050405020304" pitchFamily="18" charset="0"/>
                  <a:cs typeface="Times New Roman" panose="02020603050405020304" pitchFamily="18" charset="0"/>
                </a:endParaRPr>
              </a:p>
              <a:p>
                <a:pPr lvl="1">
                  <a:lnSpc>
                    <a:spcPct val="150000"/>
                  </a:lnSpc>
                </a:pPr>
                <a:r>
                  <a:rPr lang="zh-CN" altLang="en-US" sz="2000" dirty="0">
                    <a:latin typeface="Times New Roman" panose="02020603050405020304" pitchFamily="18" charset="0"/>
                    <a:cs typeface="Times New Roman" panose="02020603050405020304" pitchFamily="18" charset="0"/>
                  </a:rPr>
                  <a:t>基点</a:t>
                </a:r>
                <a14:m>
                  <m:oMath xmlns:m="http://schemas.openxmlformats.org/officeDocument/2006/math">
                    <m:r>
                      <a:rPr lang="en-US" altLang="zh-CN" sz="2000" b="0" i="0" dirty="0" smtClean="0">
                        <a:latin typeface="Cambria Math" panose="02040503050406030204" pitchFamily="18" charset="0"/>
                      </a:rPr>
                      <m:t> </m:t>
                    </m:r>
                    <m:r>
                      <a:rPr lang="en-US" altLang="zh-CN" sz="2000" i="1" dirty="0" smtClean="0">
                        <a:latin typeface="Cambria Math" panose="02040503050406030204" pitchFamily="18" charset="0"/>
                      </a:rPr>
                      <m:t>𝐺</m:t>
                    </m:r>
                  </m:oMath>
                </a14:m>
                <a:r>
                  <a:rPr lang="zh-CN" altLang="en-US" sz="2000" dirty="0">
                    <a:latin typeface="Times New Roman" panose="02020603050405020304" pitchFamily="18" charset="0"/>
                    <a:cs typeface="Times New Roman" panose="02020603050405020304" pitchFamily="18" charset="0"/>
                  </a:rPr>
                  <a:t>， 公私钥满足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𝑄</m:t>
                    </m:r>
                    <m:r>
                      <a:rPr lang="en-US" altLang="zh-CN" sz="2000" b="0" i="1" smtClean="0">
                        <a:latin typeface="Cambria Math" panose="02040503050406030204" pitchFamily="18" charset="0"/>
                        <a:cs typeface="Times New Roman" panose="02020603050405020304" pitchFamily="18" charset="0"/>
                      </a:rPr>
                      <m:t>=</m:t>
                    </m:r>
                    <m:r>
                      <a:rPr lang="en-US" altLang="zh-CN" sz="2000" b="0" i="1" smtClean="0">
                        <a:latin typeface="Cambria Math" panose="02040503050406030204" pitchFamily="18" charset="0"/>
                        <a:cs typeface="Times New Roman" panose="02020603050405020304" pitchFamily="18" charset="0"/>
                      </a:rPr>
                      <m:t>𝑞𝐺</m:t>
                    </m:r>
                    <m:r>
                      <a:rPr lang="en-US" altLang="zh-CN" sz="2000" b="0" i="1" smtClean="0">
                        <a:latin typeface="Cambria Math" panose="02040503050406030204" pitchFamily="18" charset="0"/>
                        <a:cs typeface="Times New Roman" panose="02020603050405020304" pitchFamily="18" charset="0"/>
                      </a:rPr>
                      <m:t> </m:t>
                    </m:r>
                    <m:r>
                      <a:rPr lang="zh-CN" altLang="en-US" sz="2000" i="1">
                        <a:latin typeface="Cambria Math" panose="02040503050406030204" pitchFamily="18" charset="0"/>
                        <a:cs typeface="Times New Roman" panose="02020603050405020304" pitchFamily="18" charset="0"/>
                      </a:rPr>
                      <m:t>椭圆</m:t>
                    </m:r>
                  </m:oMath>
                </a14:m>
                <a:r>
                  <a:rPr lang="zh-CN" altLang="en-US" sz="2000" dirty="0">
                    <a:latin typeface="Times New Roman" panose="02020603050405020304" pitchFamily="18" charset="0"/>
                    <a:cs typeface="Times New Roman" panose="02020603050405020304" pitchFamily="18" charset="0"/>
                  </a:rPr>
                  <a:t>曲线关系；</a:t>
                </a:r>
                <a:endParaRPr lang="en-US" altLang="zh-CN" sz="2000" dirty="0">
                  <a:latin typeface="Times New Roman" panose="02020603050405020304" pitchFamily="18" charset="0"/>
                  <a:cs typeface="Times New Roman" panose="02020603050405020304" pitchFamily="18" charset="0"/>
                </a:endParaRPr>
              </a:p>
              <a:p>
                <a:pPr lvl="1">
                  <a:lnSpc>
                    <a:spcPct val="150000"/>
                  </a:lnSpc>
                </a:pPr>
                <a:r>
                  <a:rPr lang="zh-CN" altLang="en-US" sz="2000" dirty="0">
                    <a:latin typeface="Times New Roman" panose="02020603050405020304" pitchFamily="18" charset="0"/>
                    <a:cs typeface="Times New Roman" panose="02020603050405020304" pitchFamily="18" charset="0"/>
                  </a:rPr>
                  <a:t>私钥和公钥是离散对数关系，安全性基于 </a:t>
                </a:r>
                <a:r>
                  <a:rPr lang="en-US" altLang="zh-CN" sz="2000" dirty="0">
                    <a:latin typeface="Times New Roman" panose="02020603050405020304" pitchFamily="18" charset="0"/>
                    <a:cs typeface="Times New Roman" panose="02020603050405020304" pitchFamily="18" charset="0"/>
                  </a:rPr>
                  <a:t>ECDLP</a:t>
                </a:r>
                <a:r>
                  <a:rPr lang="zh-CN" altLang="en-US" sz="2000" dirty="0">
                    <a:latin typeface="Times New Roman" panose="02020603050405020304" pitchFamily="18" charset="0"/>
                    <a:cs typeface="Times New Roman" panose="02020603050405020304" pitchFamily="18" charset="0"/>
                  </a:rPr>
                  <a:t>问题；</a:t>
                </a:r>
                <a:endParaRPr lang="en-US" altLang="zh-CN" sz="2000" dirty="0">
                  <a:latin typeface="Times New Roman" panose="02020603050405020304" pitchFamily="18" charset="0"/>
                  <a:cs typeface="Times New Roman" panose="02020603050405020304" pitchFamily="18" charset="0"/>
                </a:endParaRPr>
              </a:p>
              <a:p>
                <a:pPr lvl="1">
                  <a:lnSpc>
                    <a:spcPct val="150000"/>
                  </a:lnSpc>
                </a:pPr>
                <a:r>
                  <a:rPr lang="zh-CN" altLang="en-US" sz="2000" dirty="0">
                    <a:latin typeface="Times New Roman" panose="02020603050405020304" pitchFamily="18" charset="0"/>
                    <a:cs typeface="Times New Roman" panose="02020603050405020304" pitchFamily="18" charset="0"/>
                  </a:rPr>
                  <a:t>优点： 相同安全强度下，</a:t>
                </a:r>
                <a:r>
                  <a:rPr lang="en-US" altLang="zh-CN" sz="2000" dirty="0">
                    <a:latin typeface="Times New Roman" panose="02020603050405020304" pitchFamily="18" charset="0"/>
                    <a:cs typeface="Times New Roman" panose="02020603050405020304" pitchFamily="18" charset="0"/>
                  </a:rPr>
                  <a:t>ECC</a:t>
                </a:r>
                <a:r>
                  <a:rPr lang="zh-CN" altLang="en-US" sz="2000" dirty="0">
                    <a:latin typeface="Times New Roman" panose="02020603050405020304" pitchFamily="18" charset="0"/>
                    <a:cs typeface="Times New Roman" panose="02020603050405020304" pitchFamily="18" charset="0"/>
                  </a:rPr>
                  <a:t>算法的密钥比</a:t>
                </a:r>
                <a:r>
                  <a:rPr lang="en-US" altLang="zh-CN" sz="2000" dirty="0">
                    <a:latin typeface="Times New Roman" panose="02020603050405020304" pitchFamily="18" charset="0"/>
                    <a:cs typeface="Times New Roman" panose="02020603050405020304" pitchFamily="18" charset="0"/>
                  </a:rPr>
                  <a:t>RSA</a:t>
                </a:r>
                <a:r>
                  <a:rPr lang="zh-CN" altLang="en-US" sz="2000" dirty="0">
                    <a:latin typeface="Times New Roman" panose="02020603050405020304" pitchFamily="18" charset="0"/>
                    <a:cs typeface="Times New Roman" panose="02020603050405020304" pitchFamily="18" charset="0"/>
                  </a:rPr>
                  <a:t>密钥短的多</a:t>
                </a:r>
                <a:endParaRPr lang="en-US" altLang="zh-CN" sz="2000" dirty="0">
                  <a:latin typeface="Times New Roman" panose="02020603050405020304" pitchFamily="18" charset="0"/>
                  <a:cs typeface="Times New Roman" panose="02020603050405020304" pitchFamily="18" charset="0"/>
                </a:endParaRPr>
              </a:p>
              <a:p>
                <a:pPr marL="457200" lvl="1" indent="0">
                  <a:lnSpc>
                    <a:spcPct val="150000"/>
                  </a:lnSpc>
                  <a:buNone/>
                </a:pPr>
                <a:endParaRPr lang="en-US" altLang="zh-CN" sz="20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13792" y="1340768"/>
                <a:ext cx="8316416" cy="4716835"/>
              </a:xfrm>
              <a:blipFill rotWithShape="1">
                <a:blip r:embed="rId1"/>
                <a:stretch>
                  <a:fillRect l="-5" t="-6" r="3" b="7"/>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基于</a:t>
            </a:r>
            <a:r>
              <a:rPr lang="en-US" altLang="zh-CN" dirty="0">
                <a:latin typeface="Times New Roman" panose="02020603050405020304" pitchFamily="18" charset="0"/>
                <a:cs typeface="Times New Roman" panose="02020603050405020304" pitchFamily="18" charset="0"/>
              </a:rPr>
              <a:t>ECC</a:t>
            </a:r>
            <a:r>
              <a:rPr lang="zh-CN" altLang="en-US" dirty="0">
                <a:latin typeface="Times New Roman" panose="02020603050405020304" pitchFamily="18" charset="0"/>
                <a:cs typeface="Times New Roman" panose="02020603050405020304" pitchFamily="18" charset="0"/>
              </a:rPr>
              <a:t>算法的隐式证书</a:t>
            </a:r>
            <a:r>
              <a:rPr lang="en-US" altLang="zh-CN" dirty="0">
                <a:latin typeface="Times New Roman" panose="02020603050405020304" pitchFamily="18" charset="0"/>
                <a:cs typeface="Times New Roman" panose="02020603050405020304" pitchFamily="18" charset="0"/>
              </a:rPr>
              <a:t>—ECQV</a:t>
            </a:r>
            <a:r>
              <a:rPr lang="zh-CN" altLang="en-US" dirty="0">
                <a:latin typeface="Times New Roman" panose="02020603050405020304" pitchFamily="18" charset="0"/>
                <a:cs typeface="Times New Roman" panose="02020603050405020304" pitchFamily="18" charset="0"/>
              </a:rPr>
              <a:t>方案</a:t>
            </a:r>
            <a:endParaRPr lang="zh-CN" altLang="en-US" dirty="0">
              <a:latin typeface="Times New Roman" panose="02020603050405020304" pitchFamily="18" charset="0"/>
              <a:cs typeface="Times New Roman" panose="02020603050405020304" pitchFamily="18" charset="0"/>
            </a:endParaRPr>
          </a:p>
        </p:txBody>
      </p:sp>
      <p:grpSp>
        <p:nvGrpSpPr>
          <p:cNvPr id="10" name="组合 9"/>
          <p:cNvGrpSpPr/>
          <p:nvPr/>
        </p:nvGrpSpPr>
        <p:grpSpPr>
          <a:xfrm>
            <a:off x="527076" y="3897362"/>
            <a:ext cx="8089848" cy="2351113"/>
            <a:chOff x="527076" y="3897362"/>
            <a:chExt cx="8089848" cy="2351113"/>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76" y="3897362"/>
              <a:ext cx="8089848" cy="2351113"/>
            </a:xfrm>
            <a:prstGeom prst="rect">
              <a:avLst/>
            </a:prstGeom>
          </p:spPr>
        </p:pic>
        <p:sp>
          <p:nvSpPr>
            <p:cNvPr id="9" name="矩形 8"/>
            <p:cNvSpPr/>
            <p:nvPr/>
          </p:nvSpPr>
          <p:spPr>
            <a:xfrm>
              <a:off x="611560" y="5013176"/>
              <a:ext cx="7992888" cy="360040"/>
            </a:xfrm>
            <a:prstGeom prst="rect">
              <a:avLst/>
            </a:prstGeom>
            <a:noFill/>
            <a:ln>
              <a:solidFill>
                <a:srgbClr val="F0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340768"/>
            <a:ext cx="822960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申请人：提交公钥种子</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持有私钥</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800" dirty="0">
                <a:latin typeface="Times New Roman" panose="02020603050405020304" pitchFamily="18" charset="0"/>
                <a:cs typeface="Times New Roman" panose="02020603050405020304" pitchFamily="18" charset="0"/>
              </a:rPr>
              <a:t>RA/PCA</a:t>
            </a:r>
            <a:r>
              <a:rPr lang="zh-CN" altLang="en-US" sz="2800" dirty="0">
                <a:latin typeface="Times New Roman" panose="02020603050405020304" pitchFamily="18" charset="0"/>
                <a:cs typeface="Times New Roman" panose="02020603050405020304" pitchFamily="18" charset="0"/>
              </a:rPr>
              <a:t>：扩张得到多份公钥</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申请人仍然可以得到私钥、不需要专门的机密性通道</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各份公钥之间没有直接的关联关系</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en-US" altLang="zh-CN" sz="2000" dirty="0" err="1">
                <a:latin typeface="Times New Roman" panose="02020603050405020304" pitchFamily="18" charset="0"/>
                <a:cs typeface="Times New Roman" panose="02020603050405020304" pitchFamily="18" charset="0"/>
              </a:rPr>
              <a:t>Unlinkability</a:t>
            </a:r>
            <a:endParaRPr lang="en-US" altLang="zh-CN" sz="20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可以扩张多次（</a:t>
            </a: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都可以做）</a:t>
            </a: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Butterfly</a:t>
            </a:r>
            <a:r>
              <a:rPr lang="zh-CN" altLang="en-US" dirty="0"/>
              <a:t>扩张的总结</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链接值生成过程</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LinkageValue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p:cNvSpPr>
                <a:spLocks noGrp="1"/>
              </p:cNvSpPr>
              <p:nvPr>
                <p:ph idx="1"/>
              </p:nvPr>
            </p:nvSpPr>
            <p:spPr>
              <a:xfrm>
                <a:off x="457200" y="1412776"/>
                <a:ext cx="82296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SCMS</a:t>
                </a:r>
                <a:r>
                  <a:rPr lang="zh-CN" altLang="en-US" sz="2800" dirty="0">
                    <a:latin typeface="Times New Roman" panose="02020603050405020304" pitchFamily="18" charset="0"/>
                    <a:cs typeface="Times New Roman" panose="02020603050405020304" pitchFamily="18" charset="0"/>
                  </a:rPr>
                  <a:t>在每个假名证书生成过程中，会嵌入链接值</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𝐿𝑉</m:t>
                    </m:r>
                  </m:oMath>
                </a14:m>
                <a:r>
                  <a:rPr lang="zh-CN" altLang="en-US" sz="2800" dirty="0">
                    <a:latin typeface="Times New Roman" panose="02020603050405020304" pitchFamily="18" charset="0"/>
                    <a:cs typeface="Times New Roman" panose="02020603050405020304" pitchFamily="18" charset="0"/>
                  </a:rPr>
                  <a:t>，以便于将来执行证书批量撤销；</a:t>
                </a:r>
                <a:endParaRPr lang="en-US" altLang="zh-CN" sz="2800" dirty="0">
                  <a:latin typeface="Times New Roman" panose="02020603050405020304" pitchFamily="18" charset="0"/>
                  <a:cs typeface="Times New Roman" panose="02020603050405020304" pitchFamily="18" charset="0"/>
                </a:endParaRPr>
              </a:p>
              <a:p>
                <a:pPr>
                  <a:lnSpc>
                    <a:spcPct val="150000"/>
                  </a:lnSpc>
                </a:pPr>
                <a:r>
                  <a:rPr lang="zh-CN" altLang="en-US" sz="2800" dirty="0">
                    <a:latin typeface="Times New Roman" panose="02020603050405020304" pitchFamily="18" charset="0"/>
                    <a:cs typeface="Times New Roman" panose="02020603050405020304" pitchFamily="18" charset="0"/>
                  </a:rPr>
                  <a:t>链接值生成过程</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为每个证书请求由</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个</a:t>
                </a:r>
                <a:r>
                  <a:rPr lang="en-US" altLang="zh-CN" sz="2400" dirty="0">
                    <a:latin typeface="Times New Roman" panose="02020603050405020304" pitchFamily="18" charset="0"/>
                    <a:cs typeface="Times New Roman" panose="02020603050405020304" pitchFamily="18" charset="0"/>
                  </a:rPr>
                  <a:t>LA</a:t>
                </a:r>
                <a:r>
                  <a:rPr lang="zh-CN" altLang="en-US" sz="2400" dirty="0">
                    <a:latin typeface="Times New Roman" panose="02020603050405020304" pitchFamily="18" charset="0"/>
                    <a:cs typeface="Times New Roman" panose="02020603050405020304" pitchFamily="18" charset="0"/>
                  </a:rPr>
                  <a:t>分别生成的预链接值</a:t>
                </a:r>
                <a14:m>
                  <m:oMath xmlns:m="http://schemas.openxmlformats.org/officeDocument/2006/math">
                    <m:sSub>
                      <m:sSubPr>
                        <m:ctrlPr>
                          <a:rPr lang="en-US" altLang="zh-CN" sz="2400" b="0" i="1" dirty="0" smtClean="0">
                            <a:solidFill>
                              <a:srgbClr val="006BB7"/>
                            </a:solidFill>
                            <a:latin typeface="Cambria Math" panose="02040503050406030204" pitchFamily="18" charset="0"/>
                            <a:cs typeface="Times New Roman" panose="02020603050405020304" pitchFamily="18" charset="0"/>
                          </a:rPr>
                        </m:ctrlPr>
                      </m:sSubPr>
                      <m:e>
                        <m:r>
                          <a:rPr lang="en-US" altLang="zh-CN" sz="2400" i="1" dirty="0">
                            <a:solidFill>
                              <a:srgbClr val="006BB7"/>
                            </a:solidFill>
                            <a:latin typeface="Cambria Math" panose="02040503050406030204" pitchFamily="18" charset="0"/>
                            <a:cs typeface="Times New Roman" panose="02020603050405020304" pitchFamily="18" charset="0"/>
                          </a:rPr>
                          <m:t>𝑝𝑙𝑣</m:t>
                        </m:r>
                      </m:e>
                      <m:sub>
                        <m:r>
                          <a:rPr lang="en-US" altLang="zh-CN" sz="2400" b="0" i="1" dirty="0" smtClean="0">
                            <a:solidFill>
                              <a:srgbClr val="006BB7"/>
                            </a:solidFill>
                            <a:latin typeface="Cambria Math" panose="02040503050406030204" pitchFamily="18" charset="0"/>
                            <a:cs typeface="Times New Roman" panose="02020603050405020304" pitchFamily="18" charset="0"/>
                          </a:rPr>
                          <m:t>1</m:t>
                        </m:r>
                      </m:sub>
                    </m:sSub>
                    <m:d>
                      <m:dPr>
                        <m:begChr m:val="["/>
                        <m:endChr m:val="]"/>
                        <m:ctrlPr>
                          <a:rPr lang="en-US" altLang="zh-CN" sz="2400" b="0" i="1" dirty="0" smtClean="0">
                            <a:solidFill>
                              <a:srgbClr val="006BB7"/>
                            </a:solidFill>
                            <a:latin typeface="Cambria Math" panose="02040503050406030204" pitchFamily="18" charset="0"/>
                            <a:cs typeface="Times New Roman" panose="02020603050405020304" pitchFamily="18" charset="0"/>
                          </a:rPr>
                        </m:ctrlPr>
                      </m:dPr>
                      <m:e>
                        <m:r>
                          <a:rPr lang="en-US" altLang="zh-CN" sz="2400" i="1" dirty="0" err="1">
                            <a:solidFill>
                              <a:srgbClr val="006BB7"/>
                            </a:solidFill>
                            <a:latin typeface="Cambria Math" panose="02040503050406030204" pitchFamily="18" charset="0"/>
                            <a:cs typeface="Times New Roman" panose="02020603050405020304" pitchFamily="18" charset="0"/>
                          </a:rPr>
                          <m:t>𝑖</m:t>
                        </m:r>
                        <m:r>
                          <a:rPr lang="en-US" altLang="zh-CN" sz="2400" i="1" dirty="0">
                            <a:solidFill>
                              <a:srgbClr val="006BB7"/>
                            </a:solidFill>
                            <a:latin typeface="Cambria Math" panose="02040503050406030204" pitchFamily="18" charset="0"/>
                            <a:cs typeface="Times New Roman" panose="02020603050405020304" pitchFamily="18" charset="0"/>
                          </a:rPr>
                          <m:t>, </m:t>
                        </m:r>
                        <m:r>
                          <a:rPr lang="en-US" altLang="zh-CN" sz="2400" i="1" dirty="0">
                            <a:solidFill>
                              <a:srgbClr val="006BB7"/>
                            </a:solidFill>
                            <a:latin typeface="Cambria Math" panose="02040503050406030204" pitchFamily="18" charset="0"/>
                            <a:cs typeface="Times New Roman" panose="02020603050405020304" pitchFamily="18" charset="0"/>
                          </a:rPr>
                          <m:t>𝑗</m:t>
                        </m:r>
                      </m:e>
                    </m:d>
                    <m:r>
                      <a:rPr lang="en-US" altLang="zh-CN" sz="2400" b="0" i="1" dirty="0" smtClean="0">
                        <a:solidFill>
                          <a:srgbClr val="006BB7"/>
                        </a:solidFill>
                        <a:latin typeface="Cambria Math" panose="02040503050406030204" pitchFamily="18" charset="0"/>
                        <a:cs typeface="Times New Roman" panose="02020603050405020304" pitchFamily="18" charset="0"/>
                      </a:rPr>
                      <m:t>,</m:t>
                    </m:r>
                    <m:r>
                      <m:rPr>
                        <m:nor/>
                      </m:rPr>
                      <a:rPr lang="zh-CN" altLang="en-US" sz="2400" dirty="0">
                        <a:solidFill>
                          <a:srgbClr val="006BB7"/>
                        </a:solidFill>
                        <a:latin typeface="Times New Roman" panose="02020603050405020304" pitchFamily="18" charset="0"/>
                        <a:cs typeface="Times New Roman" panose="02020603050405020304" pitchFamily="18" charset="0"/>
                      </a:rPr>
                      <m:t> </m:t>
                    </m:r>
                    <m:sSub>
                      <m:sSubPr>
                        <m:ctrlPr>
                          <a:rPr lang="en-US" altLang="zh-CN" sz="2400" i="1" dirty="0">
                            <a:solidFill>
                              <a:srgbClr val="006BB7"/>
                            </a:solidFill>
                            <a:latin typeface="Cambria Math" panose="02040503050406030204" pitchFamily="18" charset="0"/>
                            <a:cs typeface="Times New Roman" panose="02020603050405020304" pitchFamily="18" charset="0"/>
                          </a:rPr>
                        </m:ctrlPr>
                      </m:sSubPr>
                      <m:e>
                        <m:r>
                          <a:rPr lang="en-US" altLang="zh-CN" sz="2400" i="1" dirty="0">
                            <a:solidFill>
                              <a:srgbClr val="006BB7"/>
                            </a:solidFill>
                            <a:latin typeface="Cambria Math" panose="02040503050406030204" pitchFamily="18" charset="0"/>
                            <a:cs typeface="Times New Roman" panose="02020603050405020304" pitchFamily="18" charset="0"/>
                          </a:rPr>
                          <m:t>𝑝𝑙𝑣</m:t>
                        </m:r>
                      </m:e>
                      <m:sub>
                        <m:r>
                          <a:rPr lang="en-US" altLang="zh-CN" sz="2400" b="0" i="1" dirty="0" smtClean="0">
                            <a:solidFill>
                              <a:srgbClr val="006BB7"/>
                            </a:solidFill>
                            <a:latin typeface="Cambria Math" panose="02040503050406030204" pitchFamily="18" charset="0"/>
                            <a:cs typeface="Times New Roman" panose="02020603050405020304" pitchFamily="18" charset="0"/>
                          </a:rPr>
                          <m:t>2</m:t>
                        </m:r>
                      </m:sub>
                    </m:sSub>
                    <m:d>
                      <m:dPr>
                        <m:begChr m:val="["/>
                        <m:endChr m:val="]"/>
                        <m:ctrlPr>
                          <a:rPr lang="en-US" altLang="zh-CN" sz="2400" i="1" dirty="0">
                            <a:solidFill>
                              <a:srgbClr val="006BB7"/>
                            </a:solidFill>
                            <a:latin typeface="Cambria Math" panose="02040503050406030204" pitchFamily="18" charset="0"/>
                            <a:cs typeface="Times New Roman" panose="02020603050405020304" pitchFamily="18" charset="0"/>
                          </a:rPr>
                        </m:ctrlPr>
                      </m:dPr>
                      <m:e>
                        <m:r>
                          <a:rPr lang="en-US" altLang="zh-CN" sz="2400" i="1" dirty="0" err="1">
                            <a:solidFill>
                              <a:srgbClr val="006BB7"/>
                            </a:solidFill>
                            <a:latin typeface="Cambria Math" panose="02040503050406030204" pitchFamily="18" charset="0"/>
                            <a:cs typeface="Times New Roman" panose="02020603050405020304" pitchFamily="18" charset="0"/>
                          </a:rPr>
                          <m:t>𝑖</m:t>
                        </m:r>
                        <m:r>
                          <a:rPr lang="en-US" altLang="zh-CN" sz="2400" i="1" dirty="0">
                            <a:solidFill>
                              <a:srgbClr val="006BB7"/>
                            </a:solidFill>
                            <a:latin typeface="Cambria Math" panose="02040503050406030204" pitchFamily="18" charset="0"/>
                            <a:cs typeface="Times New Roman" panose="02020603050405020304" pitchFamily="18" charset="0"/>
                          </a:rPr>
                          <m:t>, </m:t>
                        </m:r>
                        <m:r>
                          <a:rPr lang="en-US" altLang="zh-CN" sz="2400" i="1" dirty="0">
                            <a:solidFill>
                              <a:srgbClr val="006BB7"/>
                            </a:solidFill>
                            <a:latin typeface="Cambria Math" panose="02040503050406030204" pitchFamily="18" charset="0"/>
                            <a:cs typeface="Times New Roman" panose="02020603050405020304" pitchFamily="18" charset="0"/>
                          </a:rPr>
                          <m:t>𝑗</m:t>
                        </m:r>
                      </m:e>
                    </m:d>
                  </m:oMath>
                </a14:m>
                <a:r>
                  <a:rPr lang="zh-CN" altLang="en-US" sz="2400" dirty="0">
                    <a:solidFill>
                      <a:srgbClr val="006BB7"/>
                    </a:solidFill>
                    <a:latin typeface="Times New Roman" panose="02020603050405020304" pitchFamily="18" charset="0"/>
                    <a:cs typeface="Times New Roman" panose="02020603050405020304" pitchFamily="18" charset="0"/>
                  </a:rPr>
                  <a:t>；</a:t>
                </a:r>
                <a:endParaRPr lang="en-US" altLang="zh-CN" sz="2400" dirty="0">
                  <a:solidFill>
                    <a:srgbClr val="006BB7"/>
                  </a:solidFill>
                  <a:latin typeface="Times New Roman" panose="02020603050405020304" pitchFamily="18" charset="0"/>
                  <a:cs typeface="Times New Roman" panose="02020603050405020304" pitchFamily="18" charset="0"/>
                </a:endParaRPr>
              </a:p>
              <a:p>
                <a:pPr lvl="1">
                  <a:lnSpc>
                    <a:spcPct val="150000"/>
                  </a:lnSpc>
                </a:pPr>
                <a14:m>
                  <m:oMath xmlns:m="http://schemas.openxmlformats.org/officeDocument/2006/math">
                    <m:r>
                      <a:rPr lang="zh-CN" altLang="en-US" sz="2400" i="1" dirty="0" smtClean="0">
                        <a:latin typeface="Cambria Math" panose="02040503050406030204" pitchFamily="18" charset="0"/>
                        <a:cs typeface="Times New Roman" panose="02020603050405020304" pitchFamily="18" charset="0"/>
                      </a:rPr>
                      <m:t>𝑝𝑙𝑣</m:t>
                    </m:r>
                    <m:r>
                      <a:rPr lang="en-US" altLang="zh-CN" sz="2400" i="1" dirty="0" smtClean="0">
                        <a:latin typeface="Cambria Math" panose="02040503050406030204" pitchFamily="18" charset="0"/>
                        <a:cs typeface="Times New Roman" panose="02020603050405020304" pitchFamily="18" charset="0"/>
                      </a:rPr>
                      <m:t>[</m:t>
                    </m:r>
                    <m:r>
                      <a:rPr lang="en-US" altLang="zh-CN" sz="2400" i="1" dirty="0" err="1">
                        <a:latin typeface="Cambria Math" panose="02040503050406030204" pitchFamily="18" charset="0"/>
                        <a:cs typeface="Times New Roman" panose="02020603050405020304" pitchFamily="18" charset="0"/>
                      </a:rPr>
                      <m:t>𝑖</m:t>
                    </m:r>
                    <m:r>
                      <a:rPr lang="en-US" altLang="zh-CN" sz="2400" i="1" dirty="0">
                        <a:latin typeface="Cambria Math" panose="02040503050406030204" pitchFamily="18" charset="0"/>
                        <a:cs typeface="Times New Roman" panose="02020603050405020304" pitchFamily="18" charset="0"/>
                      </a:rPr>
                      <m:t>, </m:t>
                    </m:r>
                    <m:r>
                      <a:rPr lang="en-US" altLang="zh-CN" sz="2400" i="1" dirty="0">
                        <a:latin typeface="Cambria Math" panose="02040503050406030204" pitchFamily="18" charset="0"/>
                        <a:cs typeface="Times New Roman" panose="02020603050405020304" pitchFamily="18" charset="0"/>
                      </a:rPr>
                      <m:t>𝑗</m:t>
                    </m:r>
                    <m:r>
                      <a:rPr lang="en-US" altLang="zh-CN" sz="2400" i="1" dirty="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 使用</a:t>
                </a: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公钥加密发送给</a:t>
                </a: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对两个</a:t>
                </a:r>
                <a14:m>
                  <m:oMath xmlns:m="http://schemas.openxmlformats.org/officeDocument/2006/math">
                    <m:r>
                      <a:rPr lang="zh-CN" altLang="en-US" sz="2400" i="1" dirty="0" smtClean="0">
                        <a:latin typeface="Cambria Math" panose="02040503050406030204" pitchFamily="18" charset="0"/>
                        <a:cs typeface="Times New Roman" panose="02020603050405020304" pitchFamily="18" charset="0"/>
                      </a:rPr>
                      <m:t>𝑝𝑙𝑣</m:t>
                    </m:r>
                    <m:r>
                      <a:rPr lang="en-US" altLang="zh-CN" sz="2400" i="1" dirty="0" smtClean="0">
                        <a:latin typeface="Cambria Math" panose="02040503050406030204" pitchFamily="18" charset="0"/>
                        <a:cs typeface="Times New Roman" panose="02020603050405020304" pitchFamily="18" charset="0"/>
                      </a:rPr>
                      <m:t>[</m:t>
                    </m:r>
                    <m:r>
                      <a:rPr lang="en-US" altLang="zh-CN" sz="2400" i="1" dirty="0" err="1">
                        <a:latin typeface="Cambria Math" panose="02040503050406030204" pitchFamily="18" charset="0"/>
                        <a:cs typeface="Times New Roman" panose="02020603050405020304" pitchFamily="18" charset="0"/>
                      </a:rPr>
                      <m:t>𝑖</m:t>
                    </m:r>
                    <m:r>
                      <a:rPr lang="en-US" altLang="zh-CN" sz="2400" i="1" dirty="0">
                        <a:latin typeface="Cambria Math" panose="02040503050406030204" pitchFamily="18" charset="0"/>
                        <a:cs typeface="Times New Roman" panose="02020603050405020304" pitchFamily="18" charset="0"/>
                      </a:rPr>
                      <m:t>, </m:t>
                    </m:r>
                    <m:r>
                      <a:rPr lang="en-US" altLang="zh-CN" sz="2400" i="1" dirty="0">
                        <a:latin typeface="Cambria Math" panose="02040503050406030204" pitchFamily="18" charset="0"/>
                        <a:cs typeface="Times New Roman" panose="02020603050405020304" pitchFamily="18" charset="0"/>
                      </a:rPr>
                      <m:t>𝑗</m:t>
                    </m:r>
                    <m:r>
                      <a:rPr lang="en-US" altLang="zh-CN" sz="2400" i="1" dirty="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 执行</a:t>
                </a:r>
                <a:r>
                  <a:rPr lang="en-US" altLang="zh-CN" sz="2400" dirty="0">
                    <a:latin typeface="Times New Roman" panose="02020603050405020304" pitchFamily="18" charset="0"/>
                    <a:cs typeface="Times New Roman" panose="02020603050405020304" pitchFamily="18" charset="0"/>
                  </a:rPr>
                  <a:t>XOR</a:t>
                </a:r>
                <a:r>
                  <a:rPr lang="zh-CN" altLang="en-US" sz="2400" dirty="0">
                    <a:latin typeface="Times New Roman" panose="02020603050405020304" pitchFamily="18" charset="0"/>
                    <a:cs typeface="Times New Roman" panose="02020603050405020304" pitchFamily="18" charset="0"/>
                  </a:rPr>
                  <a:t>运算得到最终链接值</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𝐿𝑉</m:t>
                    </m:r>
                  </m:oMath>
                </a14:m>
                <a:endParaRPr lang="en-US" altLang="zh-CN" sz="2400" dirty="0">
                  <a:latin typeface="Times New Roman" panose="02020603050405020304" pitchFamily="18" charset="0"/>
                  <a:cs typeface="Times New Roman" panose="02020603050405020304" pitchFamily="18" charset="0"/>
                </a:endParaRPr>
              </a:p>
              <a:p>
                <a:pPr lvl="1">
                  <a:lnSpc>
                    <a:spcPct val="150000"/>
                  </a:lnSpc>
                </a:pPr>
                <a:endParaRPr lang="en-US" altLang="zh-CN" sz="2400" dirty="0">
                  <a:solidFill>
                    <a:srgbClr val="006BB7"/>
                  </a:solidFill>
                  <a:latin typeface="Times New Roman" panose="02020603050405020304" pitchFamily="18" charset="0"/>
                  <a:cs typeface="Times New Roman" panose="02020603050405020304" pitchFamily="18" charset="0"/>
                </a:endParaRPr>
              </a:p>
              <a:p>
                <a:pPr lvl="1">
                  <a:lnSpc>
                    <a:spcPct val="150000"/>
                  </a:lnSpc>
                </a:pPr>
                <a:endParaRPr lang="en-US" altLang="zh-CN" sz="2400" dirty="0">
                  <a:solidFill>
                    <a:srgbClr val="006BB7"/>
                  </a:solidFill>
                  <a:latin typeface="Times New Roman" panose="02020603050405020304" pitchFamily="18" charset="0"/>
                  <a:cs typeface="Times New Roman" panose="02020603050405020304" pitchFamily="18" charset="0"/>
                </a:endParaRPr>
              </a:p>
              <a:p>
                <a:pPr lvl="1">
                  <a:lnSpc>
                    <a:spcPct val="150000"/>
                  </a:lnSpc>
                </a:pPr>
                <a:endParaRPr lang="zh-CN" altLang="en-US" sz="2400" dirty="0">
                  <a:latin typeface="Times New Roman" panose="02020603050405020304" pitchFamily="18" charset="0"/>
                  <a:cs typeface="Times New Roman" panose="02020603050405020304" pitchFamily="18" charset="0"/>
                </a:endParaRPr>
              </a:p>
            </p:txBody>
          </p:sp>
        </mc:Choice>
        <mc:Fallback>
          <p:sp>
            <p:nvSpPr>
              <p:cNvPr id="4" name="内容占位符 3"/>
              <p:cNvSpPr>
                <a:spLocks noRot="1" noChangeAspect="1" noMove="1" noResize="1" noEditPoints="1" noAdjustHandles="1" noChangeArrowheads="1" noChangeShapeType="1" noTextEdit="1"/>
              </p:cNvSpPr>
              <p:nvPr>
                <p:ph idx="1"/>
              </p:nvPr>
            </p:nvSpPr>
            <p:spPr>
              <a:xfrm>
                <a:off x="457200" y="1412776"/>
                <a:ext cx="8229600" cy="4525963"/>
              </a:xfrm>
              <a:blipFill rotWithShape="1">
                <a:blip r:embed="rId1"/>
                <a:stretch>
                  <a:fillRect t="-12" b="-4908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298924" y="6100759"/>
                <a:ext cx="6546151" cy="369332"/>
              </a:xfrm>
              <a:prstGeom prst="rect">
                <a:avLst/>
              </a:prstGeom>
            </p:spPr>
            <p:txBody>
              <a:bodyPr wrap="none">
                <a:spAutoFit/>
              </a:bodyPr>
              <a:lstStyle/>
              <a:p>
                <a:r>
                  <a:rPr lang="zh-CN" altLang="en-US" dirty="0">
                    <a:solidFill>
                      <a:srgbClr val="F08700"/>
                    </a:solidFill>
                    <a:latin typeface="Linux Libertine"/>
                  </a:rPr>
                  <a:t>链接种子</a:t>
                </a:r>
                <a14:m>
                  <m:oMath xmlns:m="http://schemas.openxmlformats.org/officeDocument/2006/math">
                    <m:r>
                      <a:rPr lang="en-US" altLang="zh-CN" i="1" dirty="0" smtClean="0">
                        <a:solidFill>
                          <a:srgbClr val="F08700"/>
                        </a:solidFill>
                        <a:latin typeface="Cambria Math" panose="02040503050406030204" pitchFamily="18" charset="0"/>
                      </a:rPr>
                      <m:t>𝑙𝑠</m:t>
                    </m:r>
                  </m:oMath>
                </a14:m>
                <a:r>
                  <a:rPr lang="zh-CN" altLang="en-US" dirty="0">
                    <a:solidFill>
                      <a:srgbClr val="F08700"/>
                    </a:solidFill>
                    <a:latin typeface="Linux Libertine"/>
                  </a:rPr>
                  <a:t>→预链接值</a:t>
                </a:r>
                <a14:m>
                  <m:oMath xmlns:m="http://schemas.openxmlformats.org/officeDocument/2006/math">
                    <m:r>
                      <a:rPr lang="en-US" altLang="zh-CN" i="1" dirty="0" smtClean="0">
                        <a:solidFill>
                          <a:srgbClr val="F08700"/>
                        </a:solidFill>
                        <a:latin typeface="Cambria Math" panose="02040503050406030204" pitchFamily="18" charset="0"/>
                      </a:rPr>
                      <m:t>𝑝𝑙𝑣</m:t>
                    </m:r>
                  </m:oMath>
                </a14:m>
                <a:r>
                  <a:rPr lang="zh-CN" altLang="en-US" dirty="0">
                    <a:solidFill>
                      <a:srgbClr val="F08700"/>
                    </a:solidFill>
                    <a:latin typeface="Linux Libertine"/>
                  </a:rPr>
                  <a:t>→链接值</a:t>
                </a:r>
                <a14:m>
                  <m:oMath xmlns:m="http://schemas.openxmlformats.org/officeDocument/2006/math">
                    <m:r>
                      <a:rPr lang="en-US" altLang="zh-CN" i="1" dirty="0" smtClean="0">
                        <a:solidFill>
                          <a:srgbClr val="F08700"/>
                        </a:solidFill>
                        <a:latin typeface="Cambria Math" panose="02040503050406030204" pitchFamily="18" charset="0"/>
                      </a:rPr>
                      <m:t>𝑙𝑣</m:t>
                    </m:r>
                  </m:oMath>
                </a14:m>
                <a:r>
                  <a:rPr lang="zh-CN" altLang="en-US" dirty="0">
                    <a:solidFill>
                      <a:srgbClr val="F08700"/>
                    </a:solidFill>
                    <a:latin typeface="Linux Libertine"/>
                  </a:rPr>
                  <a:t>，链接值</a:t>
                </a:r>
                <a:r>
                  <a:rPr lang="en-US" altLang="zh-CN" dirty="0">
                    <a:solidFill>
                      <a:srgbClr val="F08700"/>
                    </a:solidFill>
                    <a:latin typeface="Linux Libertine"/>
                  </a:rPr>
                  <a:t>lv</a:t>
                </a:r>
                <a:r>
                  <a:rPr lang="zh-CN" altLang="en-US" dirty="0">
                    <a:solidFill>
                      <a:srgbClr val="F08700"/>
                    </a:solidFill>
                    <a:latin typeface="Linux Libertine"/>
                  </a:rPr>
                  <a:t>会加入到证书中</a:t>
                </a:r>
                <a:endParaRPr lang="zh-CN" altLang="en-US" dirty="0">
                  <a:solidFill>
                    <a:srgbClr val="F08700"/>
                  </a:solidFill>
                  <a:latin typeface="Linux Libertine"/>
                </a:endParaRPr>
              </a:p>
            </p:txBody>
          </p:sp>
        </mc:Choice>
        <mc:Fallback>
          <p:sp>
            <p:nvSpPr>
              <p:cNvPr id="5" name="矩形 4"/>
              <p:cNvSpPr>
                <a:spLocks noRot="1" noChangeAspect="1" noMove="1" noResize="1" noEditPoints="1" noAdjustHandles="1" noChangeArrowheads="1" noChangeShapeType="1" noTextEdit="1"/>
              </p:cNvSpPr>
              <p:nvPr/>
            </p:nvSpPr>
            <p:spPr>
              <a:xfrm>
                <a:off x="1298924" y="6100759"/>
                <a:ext cx="6546151" cy="369332"/>
              </a:xfrm>
              <a:prstGeom prst="rect">
                <a:avLst/>
              </a:prstGeom>
              <a:blipFill rotWithShape="1">
                <a:blip r:embed="rId2"/>
                <a:stretch>
                  <a:fillRect l="-5" t="-85" r="4" b="21"/>
                </a:stretch>
              </a:blipFill>
            </p:spPr>
            <p:txBody>
              <a:bodyPr/>
              <a:lstStyle/>
              <a:p>
                <a:r>
                  <a:rPr lang="zh-CN" altLang="en-US">
                    <a:noFill/>
                  </a:rPr>
                  <a:t> </a:t>
                </a:r>
              </a:p>
            </p:txBody>
          </p:sp>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611560" y="235740"/>
            <a:ext cx="7920880" cy="792089"/>
          </a:xfrm>
        </p:spPr>
        <p:txBody>
          <a:bodyPr/>
          <a:lstStyle/>
          <a:p>
            <a:r>
              <a:rPr lang="zh-CN" altLang="en-US" dirty="0">
                <a:latin typeface="Times New Roman" panose="02020603050405020304" pitchFamily="18" charset="0"/>
                <a:cs typeface="Times New Roman" panose="02020603050405020304" pitchFamily="18" charset="0"/>
              </a:rPr>
              <a:t>链接值生成过程</a:t>
            </a:r>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LinkageValue</a:t>
            </a:r>
            <a:endParaRPr lang="zh-CN" altLang="en-US" dirty="0">
              <a:latin typeface="Times New Roman" panose="02020603050405020304" pitchFamily="18" charset="0"/>
              <a:cs typeface="Times New Roman" panose="02020603050405020304" pitchFamily="18" charset="0"/>
            </a:endParaRPr>
          </a:p>
        </p:txBody>
      </p:sp>
      <p:pic>
        <p:nvPicPr>
          <p:cNvPr id="100" name="内容占位符 99"/>
          <p:cNvPicPr>
            <a:picLocks noGrp="1" noChangeAspect="1"/>
          </p:cNvPicPr>
          <p:nvPr>
            <p:ph idx="1"/>
          </p:nvPr>
        </p:nvPicPr>
        <p:blipFill>
          <a:blip r:embed="rId1"/>
          <a:stretch>
            <a:fillRect/>
          </a:stretch>
        </p:blipFill>
        <p:spPr>
          <a:xfrm>
            <a:off x="611560" y="1201257"/>
            <a:ext cx="8092769" cy="5540111"/>
          </a:xfrm>
          <a:prstGeom prst="rect">
            <a:avLst/>
          </a:prstGeom>
        </p:spPr>
      </p:pic>
      <p:sp>
        <p:nvSpPr>
          <p:cNvPr id="101" name="文本框 100"/>
          <p:cNvSpPr txBox="1"/>
          <p:nvPr/>
        </p:nvSpPr>
        <p:spPr>
          <a:xfrm>
            <a:off x="971600" y="2060848"/>
            <a:ext cx="1080120" cy="307777"/>
          </a:xfrm>
          <a:prstGeom prst="rect">
            <a:avLst/>
          </a:prstGeom>
          <a:noFill/>
        </p:spPr>
        <p:txBody>
          <a:bodyPr wrap="square" rtlCol="0">
            <a:spAutoFit/>
          </a:bodyPr>
          <a:lstStyle/>
          <a:p>
            <a:r>
              <a:rPr lang="zh-CN" altLang="en-US" sz="1400" dirty="0">
                <a:solidFill>
                  <a:srgbClr val="006BB7"/>
                </a:solidFill>
              </a:rPr>
              <a:t>链接值种子</a:t>
            </a:r>
            <a:endParaRPr lang="zh-CN" altLang="en-US" sz="1400" dirty="0">
              <a:solidFill>
                <a:srgbClr val="006BB7"/>
              </a:solidFill>
            </a:endParaRPr>
          </a:p>
        </p:txBody>
      </p:sp>
      <p:sp>
        <p:nvSpPr>
          <p:cNvPr id="102" name="文本框 101"/>
          <p:cNvSpPr txBox="1"/>
          <p:nvPr/>
        </p:nvSpPr>
        <p:spPr>
          <a:xfrm>
            <a:off x="4121950" y="2708920"/>
            <a:ext cx="900100" cy="307777"/>
          </a:xfrm>
          <a:prstGeom prst="rect">
            <a:avLst/>
          </a:prstGeom>
          <a:noFill/>
        </p:spPr>
        <p:txBody>
          <a:bodyPr wrap="square" rtlCol="0">
            <a:spAutoFit/>
          </a:bodyPr>
          <a:lstStyle/>
          <a:p>
            <a:r>
              <a:rPr lang="zh-CN" altLang="en-US" sz="1400" dirty="0">
                <a:solidFill>
                  <a:srgbClr val="006BB7"/>
                </a:solidFill>
              </a:rPr>
              <a:t>预链接值</a:t>
            </a:r>
            <a:endParaRPr lang="zh-CN" altLang="en-US" sz="1400" dirty="0">
              <a:solidFill>
                <a:srgbClr val="006BB7"/>
              </a:solidFill>
            </a:endParaRPr>
          </a:p>
        </p:txBody>
      </p:sp>
      <p:sp>
        <p:nvSpPr>
          <p:cNvPr id="103" name="文本框 102"/>
          <p:cNvSpPr txBox="1"/>
          <p:nvPr/>
        </p:nvSpPr>
        <p:spPr>
          <a:xfrm>
            <a:off x="60052" y="1535002"/>
            <a:ext cx="839540" cy="1815882"/>
          </a:xfrm>
          <a:prstGeom prst="rect">
            <a:avLst/>
          </a:prstGeom>
          <a:noFill/>
        </p:spPr>
        <p:txBody>
          <a:bodyPr wrap="square" rtlCol="0">
            <a:spAutoFit/>
          </a:bodyPr>
          <a:lstStyle/>
          <a:p>
            <a:r>
              <a:rPr lang="en-US" altLang="zh-CN" sz="1400" dirty="0">
                <a:solidFill>
                  <a:srgbClr val="C00000"/>
                </a:solidFill>
                <a:latin typeface="Times New Roman" panose="02020603050405020304" pitchFamily="18" charset="0"/>
                <a:cs typeface="Times New Roman" panose="02020603050405020304" pitchFamily="18" charset="0"/>
              </a:rPr>
              <a:t>LCI</a:t>
            </a:r>
            <a:r>
              <a:rPr lang="zh-CN" altLang="en-US" sz="1400" dirty="0">
                <a:solidFill>
                  <a:srgbClr val="C00000"/>
                </a:solidFill>
                <a:latin typeface="Times New Roman" panose="02020603050405020304" pitchFamily="18" charset="0"/>
                <a:cs typeface="Times New Roman" panose="02020603050405020304" pitchFamily="18" charset="0"/>
              </a:rPr>
              <a:t>是</a:t>
            </a:r>
            <a:r>
              <a:rPr lang="en-US" altLang="zh-CN" sz="1400" dirty="0">
                <a:solidFill>
                  <a:srgbClr val="C00000"/>
                </a:solidFill>
                <a:latin typeface="Times New Roman" panose="02020603050405020304" pitchFamily="18" charset="0"/>
                <a:cs typeface="Times New Roman" panose="02020603050405020304" pitchFamily="18" charset="0"/>
              </a:rPr>
              <a:t>LA</a:t>
            </a:r>
            <a:r>
              <a:rPr lang="zh-CN" altLang="en-US" sz="1400" dirty="0">
                <a:solidFill>
                  <a:srgbClr val="C00000"/>
                </a:solidFill>
                <a:latin typeface="Times New Roman" panose="02020603050405020304" pitchFamily="18" charset="0"/>
                <a:cs typeface="Times New Roman" panose="02020603050405020304" pitchFamily="18" charset="0"/>
              </a:rPr>
              <a:t>中特定链的标识符，是对初始链接值种子的加密</a:t>
            </a:r>
            <a:endParaRPr lang="zh-CN" altLang="en-US" sz="1400" dirty="0">
              <a:solidFill>
                <a:srgbClr val="C00000"/>
              </a:solidFill>
              <a:latin typeface="Times New Roman" panose="02020603050405020304" pitchFamily="18" charset="0"/>
              <a:cs typeface="Times New Roman" panose="02020603050405020304" pitchFamily="18" charset="0"/>
            </a:endParaRPr>
          </a:p>
        </p:txBody>
      </p:sp>
      <p:sp>
        <p:nvSpPr>
          <p:cNvPr id="104" name="文本框 103"/>
          <p:cNvSpPr txBox="1"/>
          <p:nvPr/>
        </p:nvSpPr>
        <p:spPr>
          <a:xfrm>
            <a:off x="899592" y="4062693"/>
            <a:ext cx="1080120" cy="307777"/>
          </a:xfrm>
          <a:prstGeom prst="rect">
            <a:avLst/>
          </a:prstGeom>
          <a:noFill/>
        </p:spPr>
        <p:txBody>
          <a:bodyPr wrap="square" rtlCol="0">
            <a:spAutoFit/>
          </a:bodyPr>
          <a:lstStyle/>
          <a:p>
            <a:r>
              <a:rPr lang="zh-CN" altLang="en-US" sz="1400" dirty="0">
                <a:solidFill>
                  <a:srgbClr val="006BB7"/>
                </a:solidFill>
              </a:rPr>
              <a:t>链接值种子</a:t>
            </a:r>
            <a:endParaRPr lang="zh-CN" altLang="en-US" sz="1400" dirty="0">
              <a:solidFill>
                <a:srgbClr val="006BB7"/>
              </a:solidFill>
            </a:endParaRPr>
          </a:p>
        </p:txBody>
      </p:sp>
      <p:sp>
        <p:nvSpPr>
          <p:cNvPr id="105" name="文本框 104"/>
          <p:cNvSpPr txBox="1"/>
          <p:nvPr/>
        </p:nvSpPr>
        <p:spPr>
          <a:xfrm>
            <a:off x="4090861" y="4711946"/>
            <a:ext cx="900100" cy="307777"/>
          </a:xfrm>
          <a:prstGeom prst="rect">
            <a:avLst/>
          </a:prstGeom>
          <a:noFill/>
        </p:spPr>
        <p:txBody>
          <a:bodyPr wrap="square" rtlCol="0">
            <a:spAutoFit/>
          </a:bodyPr>
          <a:lstStyle/>
          <a:p>
            <a:r>
              <a:rPr lang="zh-CN" altLang="en-US" sz="1400" dirty="0">
                <a:solidFill>
                  <a:srgbClr val="006BB7"/>
                </a:solidFill>
              </a:rPr>
              <a:t>预链接值</a:t>
            </a:r>
            <a:endParaRPr lang="zh-CN" altLang="en-US" sz="1400" dirty="0">
              <a:solidFill>
                <a:srgbClr val="006BB7"/>
              </a:solidFill>
            </a:endParaRPr>
          </a:p>
        </p:txBody>
      </p:sp>
      <p:sp>
        <p:nvSpPr>
          <p:cNvPr id="106" name="文本框 105"/>
          <p:cNvSpPr txBox="1"/>
          <p:nvPr/>
        </p:nvSpPr>
        <p:spPr>
          <a:xfrm>
            <a:off x="4059860" y="6158669"/>
            <a:ext cx="962189" cy="307777"/>
          </a:xfrm>
          <a:prstGeom prst="rect">
            <a:avLst/>
          </a:prstGeom>
          <a:noFill/>
        </p:spPr>
        <p:txBody>
          <a:bodyPr wrap="square" rtlCol="0">
            <a:spAutoFit/>
          </a:bodyPr>
          <a:lstStyle/>
          <a:p>
            <a:r>
              <a:rPr lang="zh-CN" altLang="en-US" sz="1400" dirty="0">
                <a:solidFill>
                  <a:srgbClr val="006BB7"/>
                </a:solidFill>
              </a:rPr>
              <a:t>链接值</a:t>
            </a:r>
            <a:r>
              <a:rPr lang="en-US" altLang="zh-CN" sz="1400" dirty="0">
                <a:solidFill>
                  <a:srgbClr val="006BB7"/>
                </a:solidFill>
              </a:rPr>
              <a:t>LV</a:t>
            </a:r>
            <a:endParaRPr lang="zh-CN" altLang="en-US" sz="1400" dirty="0">
              <a:solidFill>
                <a:srgbClr val="006BB7"/>
              </a:solidFill>
            </a:endParaRPr>
          </a:p>
        </p:txBody>
      </p:sp>
      <mc:AlternateContent xmlns:mc="http://schemas.openxmlformats.org/markup-compatibility/2006">
        <mc:Choice xmlns:a14="http://schemas.microsoft.com/office/drawing/2010/main" Requires="a14">
          <p:sp>
            <p:nvSpPr>
              <p:cNvPr id="107" name="文本框 106"/>
              <p:cNvSpPr txBox="1"/>
              <p:nvPr/>
            </p:nvSpPr>
            <p:spPr>
              <a:xfrm>
                <a:off x="234245" y="5673939"/>
                <a:ext cx="3165012" cy="523220"/>
              </a:xfrm>
              <a:prstGeom prst="rect">
                <a:avLst/>
              </a:prstGeom>
              <a:noFill/>
            </p:spPr>
            <p:txBody>
              <a:bodyPr wrap="square" rtlCol="0">
                <a:spAutoFit/>
              </a:bodyPr>
              <a:lstStyle/>
              <a:p>
                <a14:m>
                  <m:oMath xmlns:m="http://schemas.openxmlformats.org/officeDocument/2006/math">
                    <m:r>
                      <a:rPr lang="en-US" altLang="zh-CN" sz="1400" b="0" i="1" smtClean="0">
                        <a:solidFill>
                          <a:srgbClr val="C00000"/>
                        </a:solidFill>
                        <a:latin typeface="Cambria Math" panose="02040503050406030204" pitchFamily="18" charset="0"/>
                        <a:cs typeface="Times New Roman" panose="02020603050405020304" pitchFamily="18" charset="0"/>
                      </a:rPr>
                      <m:t>𝑖</m:t>
                    </m:r>
                    <m:r>
                      <a:rPr lang="en-US" altLang="zh-CN" sz="1400" b="0" i="1" smtClean="0">
                        <a:solidFill>
                          <a:srgbClr val="C00000"/>
                        </a:solidFill>
                        <a:latin typeface="Cambria Math" panose="02040503050406030204" pitchFamily="18" charset="0"/>
                        <a:cs typeface="Times New Roman" panose="02020603050405020304" pitchFamily="18" charset="0"/>
                      </a:rPr>
                      <m:t> :</m:t>
                    </m:r>
                    <m:r>
                      <a:rPr lang="zh-CN" altLang="en-US" sz="1400" i="1">
                        <a:solidFill>
                          <a:srgbClr val="C00000"/>
                        </a:solidFill>
                        <a:latin typeface="Cambria Math" panose="02040503050406030204" pitchFamily="18" charset="0"/>
                        <a:cs typeface="Times New Roman" panose="02020603050405020304" pitchFamily="18" charset="0"/>
                      </a:rPr>
                      <m:t>一个</m:t>
                    </m:r>
                  </m:oMath>
                </a14:m>
                <a:r>
                  <a:rPr lang="zh-CN" altLang="en-US" sz="1400" dirty="0">
                    <a:solidFill>
                      <a:srgbClr val="C00000"/>
                    </a:solidFill>
                    <a:latin typeface="Times New Roman" panose="02020603050405020304" pitchFamily="18" charset="0"/>
                    <a:cs typeface="Times New Roman" panose="02020603050405020304" pitchFamily="18" charset="0"/>
                  </a:rPr>
                  <a:t>时间区间，如</a:t>
                </a:r>
                <a:r>
                  <a:rPr lang="en-US" altLang="zh-CN" sz="1400" dirty="0">
                    <a:solidFill>
                      <a:srgbClr val="C00000"/>
                    </a:solidFill>
                    <a:latin typeface="Times New Roman" panose="02020603050405020304" pitchFamily="18" charset="0"/>
                    <a:cs typeface="Times New Roman" panose="02020603050405020304" pitchFamily="18" charset="0"/>
                  </a:rPr>
                  <a:t>1</a:t>
                </a:r>
                <a:r>
                  <a:rPr lang="zh-CN" altLang="en-US" sz="1400" dirty="0">
                    <a:solidFill>
                      <a:srgbClr val="C00000"/>
                    </a:solidFill>
                    <a:latin typeface="Times New Roman" panose="02020603050405020304" pitchFamily="18" charset="0"/>
                    <a:cs typeface="Times New Roman" panose="02020603050405020304" pitchFamily="18" charset="0"/>
                  </a:rPr>
                  <a:t>周；</a:t>
                </a:r>
                <a:endParaRPr lang="en-US" altLang="zh-CN" sz="1400" dirty="0">
                  <a:solidFill>
                    <a:srgbClr val="C00000"/>
                  </a:solidFill>
                  <a:latin typeface="Times New Roman" panose="02020603050405020304" pitchFamily="18" charset="0"/>
                  <a:cs typeface="Times New Roman" panose="02020603050405020304" pitchFamily="18" charset="0"/>
                </a:endParaRPr>
              </a:p>
              <a:p>
                <a14:m>
                  <m:oMath xmlns:m="http://schemas.openxmlformats.org/officeDocument/2006/math">
                    <m:r>
                      <a:rPr lang="en-US" altLang="zh-CN" sz="1400" b="0" i="1" smtClean="0">
                        <a:solidFill>
                          <a:srgbClr val="C00000"/>
                        </a:solidFill>
                        <a:latin typeface="Cambria Math" panose="02040503050406030204" pitchFamily="18" charset="0"/>
                        <a:cs typeface="Times New Roman" panose="02020603050405020304" pitchFamily="18" charset="0"/>
                      </a:rPr>
                      <m:t>𝑗</m:t>
                    </m:r>
                    <m:r>
                      <a:rPr lang="en-US" altLang="zh-CN" sz="1400" b="0" i="1" smtClean="0">
                        <a:solidFill>
                          <a:srgbClr val="C00000"/>
                        </a:solidFill>
                        <a:latin typeface="Cambria Math" panose="02040503050406030204" pitchFamily="18" charset="0"/>
                        <a:cs typeface="Times New Roman" panose="02020603050405020304" pitchFamily="18" charset="0"/>
                      </a:rPr>
                      <m:t> :</m:t>
                    </m:r>
                    <m:r>
                      <a:rPr lang="zh-CN" altLang="en-US" sz="1400" i="1">
                        <a:solidFill>
                          <a:srgbClr val="C00000"/>
                        </a:solidFill>
                        <a:latin typeface="Cambria Math" panose="02040503050406030204" pitchFamily="18" charset="0"/>
                        <a:cs typeface="Times New Roman" panose="02020603050405020304" pitchFamily="18" charset="0"/>
                      </a:rPr>
                      <m:t>某个</m:t>
                    </m:r>
                  </m:oMath>
                </a14:m>
                <a:r>
                  <a:rPr lang="zh-CN" altLang="en-US" sz="1400" dirty="0">
                    <a:solidFill>
                      <a:srgbClr val="C00000"/>
                    </a:solidFill>
                    <a:latin typeface="Times New Roman" panose="02020603050405020304" pitchFamily="18" charset="0"/>
                    <a:cs typeface="Times New Roman" panose="02020603050405020304" pitchFamily="18" charset="0"/>
                  </a:rPr>
                  <a:t>时间区间内的证书，如</a:t>
                </a:r>
                <a:r>
                  <a:rPr lang="en-US" altLang="zh-CN" sz="1400" dirty="0">
                    <a:solidFill>
                      <a:srgbClr val="C00000"/>
                    </a:solidFill>
                    <a:latin typeface="Times New Roman" panose="02020603050405020304" pitchFamily="18" charset="0"/>
                    <a:cs typeface="Times New Roman" panose="02020603050405020304" pitchFamily="18" charset="0"/>
                  </a:rPr>
                  <a:t>20</a:t>
                </a:r>
                <a:r>
                  <a:rPr lang="zh-CN" altLang="en-US" sz="1400" dirty="0">
                    <a:solidFill>
                      <a:srgbClr val="C00000"/>
                    </a:solidFill>
                    <a:latin typeface="Times New Roman" panose="02020603050405020304" pitchFamily="18" charset="0"/>
                    <a:cs typeface="Times New Roman" panose="02020603050405020304" pitchFamily="18" charset="0"/>
                  </a:rPr>
                  <a:t>个</a:t>
                </a:r>
                <a:r>
                  <a:rPr lang="en-US" altLang="zh-CN" sz="1400" dirty="0">
                    <a:solidFill>
                      <a:srgbClr val="C00000"/>
                    </a:solidFill>
                    <a:latin typeface="Times New Roman" panose="02020603050405020304" pitchFamily="18" charset="0"/>
                    <a:cs typeface="Times New Roman" panose="02020603050405020304" pitchFamily="18" charset="0"/>
                  </a:rPr>
                  <a:t>/</a:t>
                </a:r>
                <a:r>
                  <a:rPr lang="zh-CN" altLang="en-US" sz="1400" dirty="0">
                    <a:solidFill>
                      <a:srgbClr val="C00000"/>
                    </a:solidFill>
                    <a:latin typeface="Times New Roman" panose="02020603050405020304" pitchFamily="18" charset="0"/>
                    <a:cs typeface="Times New Roman" panose="02020603050405020304" pitchFamily="18" charset="0"/>
                  </a:rPr>
                  <a:t>周</a:t>
                </a:r>
                <a:endParaRPr lang="zh-CN" altLang="en-US" sz="1400" dirty="0">
                  <a:solidFill>
                    <a:srgbClr val="C00000"/>
                  </a:solidFill>
                  <a:latin typeface="Times New Roman" panose="02020603050405020304" pitchFamily="18" charset="0"/>
                  <a:cs typeface="Times New Roman" panose="02020603050405020304" pitchFamily="18" charset="0"/>
                </a:endParaRPr>
              </a:p>
            </p:txBody>
          </p:sp>
        </mc:Choice>
        <mc:Fallback>
          <p:sp>
            <p:nvSpPr>
              <p:cNvPr id="107" name="文本框 106"/>
              <p:cNvSpPr txBox="1">
                <a:spLocks noRot="1" noChangeAspect="1" noMove="1" noResize="1" noEditPoints="1" noAdjustHandles="1" noChangeArrowheads="1" noChangeShapeType="1" noTextEdit="1"/>
              </p:cNvSpPr>
              <p:nvPr/>
            </p:nvSpPr>
            <p:spPr>
              <a:xfrm>
                <a:off x="234245" y="5673939"/>
                <a:ext cx="3165012" cy="523220"/>
              </a:xfrm>
              <a:prstGeom prst="rect">
                <a:avLst/>
              </a:prstGeom>
              <a:blipFill rotWithShape="1">
                <a:blip r:embed="rId2"/>
                <a:stretch>
                  <a:fillRect l="-18" t="-41" r="3" b="-40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1331640" y="983544"/>
                <a:ext cx="5839419" cy="338554"/>
              </a:xfrm>
              <a:prstGeom prst="rect">
                <a:avLst/>
              </a:prstGeom>
            </p:spPr>
            <p:txBody>
              <a:bodyPr wrap="none">
                <a:spAutoFit/>
              </a:bodyPr>
              <a:lstStyle/>
              <a:p>
                <a:r>
                  <a:rPr lang="zh-CN" altLang="en-US" sz="1600" dirty="0">
                    <a:solidFill>
                      <a:srgbClr val="F08700"/>
                    </a:solidFill>
                    <a:latin typeface="Linux Libertine"/>
                  </a:rPr>
                  <a:t>链接种子</a:t>
                </a:r>
                <a14:m>
                  <m:oMath xmlns:m="http://schemas.openxmlformats.org/officeDocument/2006/math">
                    <m:r>
                      <a:rPr lang="en-US" altLang="zh-CN" sz="1600" i="1" dirty="0" smtClean="0">
                        <a:solidFill>
                          <a:srgbClr val="F08700"/>
                        </a:solidFill>
                        <a:latin typeface="Cambria Math" panose="02040503050406030204" pitchFamily="18" charset="0"/>
                      </a:rPr>
                      <m:t>𝑙𝑠</m:t>
                    </m:r>
                  </m:oMath>
                </a14:m>
                <a:r>
                  <a:rPr lang="zh-CN" altLang="en-US" sz="1600" dirty="0">
                    <a:solidFill>
                      <a:srgbClr val="F08700"/>
                    </a:solidFill>
                    <a:latin typeface="Linux Libertine"/>
                  </a:rPr>
                  <a:t>→预链接值</a:t>
                </a:r>
                <a14:m>
                  <m:oMath xmlns:m="http://schemas.openxmlformats.org/officeDocument/2006/math">
                    <m:r>
                      <a:rPr lang="en-US" altLang="zh-CN" sz="1600" i="1" dirty="0" smtClean="0">
                        <a:solidFill>
                          <a:srgbClr val="F08700"/>
                        </a:solidFill>
                        <a:latin typeface="Cambria Math" panose="02040503050406030204" pitchFamily="18" charset="0"/>
                      </a:rPr>
                      <m:t>𝑝𝑙𝑣</m:t>
                    </m:r>
                  </m:oMath>
                </a14:m>
                <a:r>
                  <a:rPr lang="zh-CN" altLang="en-US" sz="1600" dirty="0">
                    <a:solidFill>
                      <a:srgbClr val="F08700"/>
                    </a:solidFill>
                    <a:latin typeface="Linux Libertine"/>
                  </a:rPr>
                  <a:t>→链接值</a:t>
                </a:r>
                <a14:m>
                  <m:oMath xmlns:m="http://schemas.openxmlformats.org/officeDocument/2006/math">
                    <m:r>
                      <a:rPr lang="en-US" altLang="zh-CN" sz="1600" i="1" dirty="0" smtClean="0">
                        <a:solidFill>
                          <a:srgbClr val="F08700"/>
                        </a:solidFill>
                        <a:latin typeface="Cambria Math" panose="02040503050406030204" pitchFamily="18" charset="0"/>
                      </a:rPr>
                      <m:t>𝑙𝑣</m:t>
                    </m:r>
                  </m:oMath>
                </a14:m>
                <a:r>
                  <a:rPr lang="zh-CN" altLang="en-US" sz="1600" dirty="0">
                    <a:solidFill>
                      <a:srgbClr val="F08700"/>
                    </a:solidFill>
                    <a:latin typeface="Linux Libertine"/>
                  </a:rPr>
                  <a:t>，链接值</a:t>
                </a:r>
                <a:r>
                  <a:rPr lang="en-US" altLang="zh-CN" sz="1600" dirty="0">
                    <a:solidFill>
                      <a:srgbClr val="F08700"/>
                    </a:solidFill>
                    <a:latin typeface="Linux Libertine"/>
                  </a:rPr>
                  <a:t>lv</a:t>
                </a:r>
                <a:r>
                  <a:rPr lang="zh-CN" altLang="en-US" sz="1600" dirty="0">
                    <a:solidFill>
                      <a:srgbClr val="F08700"/>
                    </a:solidFill>
                    <a:latin typeface="Linux Libertine"/>
                  </a:rPr>
                  <a:t>会加入到证书中</a:t>
                </a:r>
                <a:endParaRPr lang="zh-CN" altLang="en-US" sz="1600" dirty="0">
                  <a:solidFill>
                    <a:srgbClr val="F08700"/>
                  </a:solidFill>
                  <a:latin typeface="Linux Libertine"/>
                </a:endParaRPr>
              </a:p>
            </p:txBody>
          </p:sp>
        </mc:Choice>
        <mc:Fallback>
          <p:sp>
            <p:nvSpPr>
              <p:cNvPr id="11" name="矩形 10"/>
              <p:cNvSpPr>
                <a:spLocks noRot="1" noChangeAspect="1" noMove="1" noResize="1" noEditPoints="1" noAdjustHandles="1" noChangeArrowheads="1" noChangeShapeType="1" noTextEdit="1"/>
              </p:cNvSpPr>
              <p:nvPr/>
            </p:nvSpPr>
            <p:spPr>
              <a:xfrm>
                <a:off x="1331640" y="983544"/>
                <a:ext cx="5839419" cy="338554"/>
              </a:xfrm>
              <a:prstGeom prst="rect">
                <a:avLst/>
              </a:prstGeom>
              <a:blipFill rotWithShape="1">
                <a:blip r:embed="rId3"/>
                <a:stretch>
                  <a:fillRect l="-1" t="-167" b="8"/>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12776"/>
                <a:ext cx="8435280" cy="4525963"/>
              </a:xfrm>
            </p:spPr>
            <p:txBody>
              <a:bodyPr/>
              <a:lstStyle/>
              <a:p>
                <a:pPr marL="514350" indent="-514350">
                  <a:lnSpc>
                    <a:spcPct val="150000"/>
                  </a:lnSpc>
                  <a:buFont typeface="+mj-lt"/>
                  <a:buAutoNum type="arabicPeriod"/>
                </a:pPr>
                <a:r>
                  <a:rPr lang="zh-CN" altLang="en-US" sz="2800" dirty="0">
                    <a:latin typeface="Times New Roman" panose="02020603050405020304" pitchFamily="18" charset="0"/>
                    <a:cs typeface="Times New Roman" panose="02020603050405020304" pitchFamily="18" charset="0"/>
                  </a:rPr>
                  <a:t>用户车辆向</a:t>
                </a:r>
                <a:r>
                  <a:rPr lang="en-US" altLang="zh-CN" sz="2800" dirty="0">
                    <a:latin typeface="Times New Roman" panose="02020603050405020304" pitchFamily="18" charset="0"/>
                    <a:cs typeface="Times New Roman" panose="02020603050405020304" pitchFamily="18" charset="0"/>
                  </a:rPr>
                  <a:t>RA</a:t>
                </a:r>
                <a:r>
                  <a:rPr lang="zh-CN" altLang="en-US" sz="2800" dirty="0">
                    <a:latin typeface="Times New Roman" panose="02020603050405020304" pitchFamily="18" charset="0"/>
                    <a:cs typeface="Times New Roman" panose="02020603050405020304" pitchFamily="18" charset="0"/>
                  </a:rPr>
                  <a:t>发送证书申请消息，中间经过</a:t>
                </a:r>
                <a:r>
                  <a:rPr lang="en-US" altLang="zh-CN" sz="2800" dirty="0">
                    <a:latin typeface="Times New Roman" panose="02020603050405020304" pitchFamily="18" charset="0"/>
                    <a:cs typeface="Times New Roman" panose="02020603050405020304" pitchFamily="18" charset="0"/>
                  </a:rPr>
                  <a:t>LOP</a:t>
                </a:r>
                <a:r>
                  <a:rPr lang="zh-CN" altLang="en-US" sz="2800" dirty="0">
                    <a:latin typeface="Times New Roman" panose="02020603050405020304" pitchFamily="18" charset="0"/>
                    <a:cs typeface="Times New Roman" panose="02020603050405020304" pitchFamily="18" charset="0"/>
                  </a:rPr>
                  <a:t>，且消息使用</a:t>
                </a:r>
                <a:r>
                  <a:rPr lang="en-US" altLang="zh-CN" sz="2800" dirty="0">
                    <a:solidFill>
                      <a:srgbClr val="006BB7"/>
                    </a:solidFill>
                    <a:latin typeface="Times New Roman" panose="02020603050405020304" pitchFamily="18" charset="0"/>
                    <a:cs typeface="Times New Roman" panose="02020603050405020304" pitchFamily="18" charset="0"/>
                  </a:rPr>
                  <a:t>RA</a:t>
                </a:r>
                <a:r>
                  <a:rPr lang="zh-CN" altLang="en-US" sz="2800" dirty="0">
                    <a:solidFill>
                      <a:srgbClr val="006BB7"/>
                    </a:solidFill>
                    <a:latin typeface="Times New Roman" panose="02020603050405020304" pitchFamily="18" charset="0"/>
                    <a:cs typeface="Times New Roman" panose="02020603050405020304" pitchFamily="18" charset="0"/>
                  </a:rPr>
                  <a:t>公钥加密</a:t>
                </a:r>
                <a:endParaRPr lang="en-US" altLang="zh-CN" sz="2800" dirty="0">
                  <a:solidFill>
                    <a:srgbClr val="006BB7"/>
                  </a:solidFill>
                  <a:latin typeface="Times New Roman" panose="02020603050405020304" pitchFamily="18" charset="0"/>
                  <a:cs typeface="Times New Roman" panose="02020603050405020304" pitchFamily="18" charset="0"/>
                </a:endParaRPr>
              </a:p>
              <a:p>
                <a:pPr marL="914400" lvl="1" indent="-514350">
                  <a:lnSpc>
                    <a:spcPct val="150000"/>
                  </a:lnSpc>
                </a:pPr>
                <a:r>
                  <a:rPr lang="zh-CN" altLang="en-US" sz="2400" dirty="0">
                    <a:latin typeface="Times New Roman" panose="02020603050405020304" pitchFamily="18" charset="0"/>
                    <a:cs typeface="Times New Roman" panose="02020603050405020304" pitchFamily="18" charset="0"/>
                  </a:rPr>
                  <a:t>车辆对该申请消息进行</a:t>
                </a:r>
                <a:r>
                  <a:rPr lang="zh-CN" altLang="en-US" sz="2400" dirty="0">
                    <a:solidFill>
                      <a:srgbClr val="006BB7"/>
                    </a:solidFill>
                    <a:latin typeface="Times New Roman" panose="02020603050405020304" pitchFamily="18" charset="0"/>
                    <a:cs typeface="Times New Roman" panose="02020603050405020304" pitchFamily="18" charset="0"/>
                  </a:rPr>
                  <a:t>数字签名</a:t>
                </a:r>
                <a:r>
                  <a:rPr lang="en-US" altLang="zh-CN" sz="2400" dirty="0">
                    <a:solidFill>
                      <a:srgbClr val="006BB7"/>
                    </a:solidFill>
                    <a:latin typeface="Times New Roman" panose="02020603050405020304" pitchFamily="18" charset="0"/>
                    <a:cs typeface="Times New Roman" panose="02020603050405020304" pitchFamily="18" charset="0"/>
                  </a:rPr>
                  <a:t>— </a:t>
                </a:r>
                <a:r>
                  <a:rPr lang="zh-CN" altLang="en-US" sz="1800" dirty="0">
                    <a:solidFill>
                      <a:srgbClr val="006BB7"/>
                    </a:solidFill>
                    <a:latin typeface="Times New Roman" panose="02020603050405020304" pitchFamily="18" charset="0"/>
                    <a:cs typeface="Times New Roman" panose="02020603050405020304" pitchFamily="18" charset="0"/>
                  </a:rPr>
                  <a:t>使用其注册证书对应私钥</a:t>
                </a:r>
                <a:endParaRPr lang="en-US" altLang="zh-CN" sz="2400" dirty="0">
                  <a:solidFill>
                    <a:srgbClr val="006BB7"/>
                  </a:solidFill>
                  <a:latin typeface="Times New Roman" panose="02020603050405020304" pitchFamily="18" charset="0"/>
                  <a:cs typeface="Times New Roman" panose="02020603050405020304" pitchFamily="18" charset="0"/>
                </a:endParaRPr>
              </a:p>
              <a:p>
                <a:pPr lvl="2" indent="-342900">
                  <a:lnSpc>
                    <a:spcPct val="150000"/>
                  </a:lnSpc>
                  <a:buFont typeface="Arial" panose="020B0604020202090204" pitchFamily="34" charset="0"/>
                  <a:buChar char="•"/>
                </a:pPr>
                <a:r>
                  <a:rPr lang="en-US" altLang="zh-CN" sz="2000" dirty="0">
                    <a:latin typeface="Times New Roman" panose="02020603050405020304" pitchFamily="18" charset="0"/>
                    <a:cs typeface="Times New Roman" panose="02020603050405020304" pitchFamily="18" charset="0"/>
                  </a:rPr>
                  <a:t>RA</a:t>
                </a:r>
                <a:r>
                  <a:rPr lang="zh-CN" altLang="en-US" sz="2000" dirty="0">
                    <a:latin typeface="Times New Roman" panose="02020603050405020304" pitchFamily="18" charset="0"/>
                    <a:cs typeface="Times New Roman" panose="02020603050405020304" pitchFamily="18" charset="0"/>
                  </a:rPr>
                  <a:t>使用用户注册证书公钥验证签名（由</a:t>
                </a:r>
                <a:r>
                  <a:rPr lang="en-US" altLang="zh-CN" sz="2000" dirty="0">
                    <a:latin typeface="Times New Roman" panose="02020603050405020304" pitchFamily="18" charset="0"/>
                    <a:cs typeface="Times New Roman" panose="02020603050405020304" pitchFamily="18" charset="0"/>
                  </a:rPr>
                  <a:t>ECA</a:t>
                </a:r>
                <a:r>
                  <a:rPr lang="zh-CN" altLang="en-US" sz="2000" dirty="0">
                    <a:latin typeface="Times New Roman" panose="02020603050405020304" pitchFamily="18" charset="0"/>
                    <a:cs typeface="Times New Roman" panose="02020603050405020304" pitchFamily="18" charset="0"/>
                  </a:rPr>
                  <a:t>签发）</a:t>
                </a:r>
                <a:endParaRPr lang="en-US" altLang="zh-CN" sz="2000" dirty="0">
                  <a:latin typeface="Times New Roman" panose="02020603050405020304" pitchFamily="18" charset="0"/>
                  <a:cs typeface="Times New Roman" panose="02020603050405020304" pitchFamily="18" charset="0"/>
                </a:endParaRPr>
              </a:p>
              <a:p>
                <a:pPr marL="914400" lvl="1" indent="-514350">
                  <a:lnSpc>
                    <a:spcPct val="150000"/>
                  </a:lnSpc>
                </a:pPr>
                <a:r>
                  <a:rPr lang="en-US" altLang="zh-CN" sz="2400" dirty="0">
                    <a:latin typeface="Times New Roman" panose="02020603050405020304" pitchFamily="18" charset="0"/>
                    <a:cs typeface="Times New Roman" panose="02020603050405020304" pitchFamily="18" charset="0"/>
                  </a:rPr>
                  <a:t>LOP</a:t>
                </a:r>
                <a:r>
                  <a:rPr lang="zh-CN" altLang="en-US" sz="2400" dirty="0">
                    <a:latin typeface="Times New Roman" panose="02020603050405020304" pitchFamily="18" charset="0"/>
                    <a:cs typeface="Times New Roman" panose="02020603050405020304" pitchFamily="18" charset="0"/>
                  </a:rPr>
                  <a:t>隐藏消除物理位置信息（源</a:t>
                </a:r>
                <a:r>
                  <a:rPr lang="en-US" altLang="zh-CN" sz="2400" dirty="0">
                    <a:latin typeface="Times New Roman" panose="02020603050405020304" pitchFamily="18" charset="0"/>
                    <a:cs typeface="Times New Roman" panose="02020603050405020304" pitchFamily="18" charset="0"/>
                  </a:rPr>
                  <a:t>IP</a:t>
                </a:r>
                <a:r>
                  <a:rPr lang="zh-CN" altLang="en-US" sz="2400" dirty="0">
                    <a:latin typeface="Times New Roman" panose="02020603050405020304" pitchFamily="18" charset="0"/>
                    <a:cs typeface="Times New Roman" panose="02020603050405020304" pitchFamily="18" charset="0"/>
                  </a:rPr>
                  <a:t>地址等）</a:t>
                </a:r>
                <a:endParaRPr lang="en-US" altLang="zh-CN" sz="2400" dirty="0">
                  <a:latin typeface="Times New Roman" panose="02020603050405020304" pitchFamily="18" charset="0"/>
                  <a:cs typeface="Times New Roman" panose="02020603050405020304" pitchFamily="18" charset="0"/>
                </a:endParaRPr>
              </a:p>
              <a:p>
                <a:pPr marL="914400" lvl="1" indent="-514350">
                  <a:lnSpc>
                    <a:spcPct val="150000"/>
                  </a:lnSpc>
                </a:pPr>
                <a:r>
                  <a:rPr lang="zh-CN" altLang="en-US" sz="2400" dirty="0">
                    <a:latin typeface="Times New Roman" panose="02020603050405020304" pitchFamily="18" charset="0"/>
                    <a:cs typeface="Times New Roman" panose="02020603050405020304" pitchFamily="18" charset="0"/>
                  </a:rPr>
                  <a:t>证书申请消息内容包含</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公钥</a:t>
                </a:r>
                <a14:m>
                  <m:oMath xmlns:m="http://schemas.openxmlformats.org/officeDocument/2006/math">
                    <m:r>
                      <a:rPr lang="zh-CN" altLang="en-US" sz="2400" i="1" dirty="0">
                        <a:latin typeface="Cambria Math" panose="02040503050406030204" pitchFamily="18" charset="0"/>
                        <a:cs typeface="Times New Roman" panose="02020603050405020304" pitchFamily="18" charset="0"/>
                      </a:rPr>
                      <m:t>种子</m:t>
                    </m:r>
                    <m:r>
                      <a:rPr lang="en-US" altLang="zh-CN" sz="2400" i="1" dirty="0" smtClean="0">
                        <a:latin typeface="Cambria Math" panose="02040503050406030204" pitchFamily="18" charset="0"/>
                        <a:cs typeface="Times New Roman" panose="02020603050405020304" pitchFamily="18" charset="0"/>
                      </a:rPr>
                      <m:t>𝐴</m:t>
                    </m:r>
                    <m:r>
                      <a:rPr lang="en-US" altLang="zh-CN" sz="2400" i="1" dirty="0" smtClean="0">
                        <a:latin typeface="Cambria Math" panose="02040503050406030204" pitchFamily="18" charset="0"/>
                        <a:cs typeface="Times New Roman" panose="02020603050405020304" pitchFamily="18" charset="0"/>
                      </a:rPr>
                      <m:t>=</m:t>
                    </m:r>
                    <m:r>
                      <a:rPr lang="en-US" altLang="zh-CN" sz="2400" i="1" dirty="0" err="1">
                        <a:latin typeface="Cambria Math" panose="02040503050406030204" pitchFamily="18" charset="0"/>
                        <a:cs typeface="Times New Roman" panose="02020603050405020304" pitchFamily="18" charset="0"/>
                      </a:rPr>
                      <m:t>𝑎𝐺</m:t>
                    </m:r>
                  </m:oMath>
                </a14:m>
                <a:r>
                  <a:rPr lang="zh-CN" altLang="en-US" sz="2400" dirty="0">
                    <a:latin typeface="Times New Roman" panose="02020603050405020304" pitchFamily="18" charset="0"/>
                    <a:cs typeface="Times New Roman" panose="02020603050405020304" pitchFamily="18" charset="0"/>
                  </a:rPr>
                  <a:t>，加密公钥</a:t>
                </a:r>
                <a14:m>
                  <m:oMath xmlns:m="http://schemas.openxmlformats.org/officeDocument/2006/math">
                    <m:r>
                      <a:rPr lang="zh-CN" altLang="en-US" sz="2400" i="1" dirty="0">
                        <a:latin typeface="Cambria Math" panose="02040503050406030204" pitchFamily="18" charset="0"/>
                        <a:cs typeface="Times New Roman" panose="02020603050405020304" pitchFamily="18" charset="0"/>
                      </a:rPr>
                      <m:t>种子</m:t>
                    </m:r>
                    <m:r>
                      <a:rPr lang="en-US" altLang="zh-CN" sz="2400" i="1" dirty="0" smtClean="0">
                        <a:latin typeface="Cambria Math" panose="02040503050406030204" pitchFamily="18" charset="0"/>
                      </a:rPr>
                      <m:t>𝐻</m:t>
                    </m:r>
                    <m:r>
                      <a:rPr lang="en-US" altLang="zh-CN" sz="2400" i="1" dirty="0">
                        <a:latin typeface="Cambria Math" panose="02040503050406030204" pitchFamily="18" charset="0"/>
                      </a:rPr>
                      <m:t>=</m:t>
                    </m:r>
                    <m:r>
                      <a:rPr lang="en-US" altLang="zh-CN" sz="2400" i="1" dirty="0" err="1">
                        <a:latin typeface="Cambria Math" panose="02040503050406030204" pitchFamily="18" charset="0"/>
                      </a:rPr>
                      <m:t>ℎ𝐺</m:t>
                    </m:r>
                  </m:oMath>
                </a14:m>
                <a:r>
                  <a:rPr lang="zh-CN" altLang="en-US" sz="2400" dirty="0">
                    <a:latin typeface="Times New Roman" panose="02020603050405020304" pitchFamily="18" charset="0"/>
                    <a:cs typeface="Times New Roman" panose="02020603050405020304" pitchFamily="18" charset="0"/>
                  </a:rPr>
                  <a:t>，扩张函数</a:t>
                </a:r>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𝑓</m:t>
                        </m:r>
                      </m:e>
                      <m:sub>
                        <m:r>
                          <a:rPr lang="en-US" altLang="zh-CN" sz="2400" i="1" dirty="0">
                            <a:latin typeface="Cambria Math" panose="02040503050406030204" pitchFamily="18" charset="0"/>
                          </a:rPr>
                          <m:t>𝑘</m:t>
                        </m:r>
                      </m:sub>
                    </m:sSub>
                    <m:r>
                      <a:rPr lang="en-US" altLang="zh-CN" sz="2400" i="1" dirty="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2400" i="1" dirty="0">
                        <a:latin typeface="Cambria Math" panose="02040503050406030204" pitchFamily="18" charset="0"/>
                        <a:cs typeface="Times New Roman" panose="02020603050405020304" pitchFamily="18" charset="0"/>
                      </a:rPr>
                      <m:t>𝑓</m:t>
                    </m:r>
                    <m:r>
                      <a:rPr lang="en-US" altLang="zh-CN" sz="2400" i="1" baseline="-25000" dirty="0" err="1">
                        <a:latin typeface="Cambria Math" panose="02040503050406030204" pitchFamily="18" charset="0"/>
                        <a:cs typeface="Times New Roman" panose="02020603050405020304" pitchFamily="18" charset="0"/>
                      </a:rPr>
                      <m:t>𝑒</m:t>
                    </m:r>
                    <m:r>
                      <a:rPr lang="en-US" altLang="zh-CN" sz="2400" i="1" dirty="0">
                        <a:latin typeface="Cambria Math" panose="02040503050406030204" pitchFamily="18" charset="0"/>
                        <a:cs typeface="Times New Roman" panose="02020603050405020304" pitchFamily="18" charset="0"/>
                      </a:rPr>
                      <m:t>() </m:t>
                    </m:r>
                  </m:oMath>
                </a14:m>
                <a:r>
                  <a:rPr lang="en-US" altLang="zh-CN"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412776"/>
                <a:ext cx="8435280" cy="4525963"/>
              </a:xfrm>
              <a:blipFill rotWithShape="1">
                <a:blip r:embed="rId1"/>
                <a:stretch>
                  <a:fillRect t="-12" r="-1092" b="5"/>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系统的假名证书完整申请过程</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340768"/>
                <a:ext cx="8579296" cy="4525963"/>
              </a:xfrm>
            </p:spPr>
            <p:txBody>
              <a:bodyPr/>
              <a:lstStyle/>
              <a:p>
                <a:pPr marL="514350" indent="-514350">
                  <a:lnSpc>
                    <a:spcPct val="150000"/>
                  </a:lnSpc>
                  <a:buFont typeface="+mj-lt"/>
                  <a:buAutoNum type="arabicPeriod" startAt="2"/>
                </a:pPr>
                <a:r>
                  <a:rPr lang="en-US" altLang="zh-CN" sz="2800" dirty="0">
                    <a:latin typeface="Times New Roman" panose="02020603050405020304" pitchFamily="18" charset="0"/>
                    <a:cs typeface="Times New Roman" panose="02020603050405020304" pitchFamily="18" charset="0"/>
                  </a:rPr>
                  <a:t>RA</a:t>
                </a:r>
                <a:r>
                  <a:rPr lang="zh-CN" altLang="en-US" sz="2800" dirty="0">
                    <a:latin typeface="Times New Roman" panose="02020603050405020304" pitchFamily="18" charset="0"/>
                    <a:cs typeface="Times New Roman" panose="02020603050405020304" pitchFamily="18" charset="0"/>
                  </a:rPr>
                  <a:t>解密并验签通过后，执行</a:t>
                </a:r>
                <a:r>
                  <a:rPr lang="en-US" altLang="zh-CN" sz="2800" dirty="0">
                    <a:latin typeface="Times New Roman" panose="02020603050405020304" pitchFamily="18" charset="0"/>
                    <a:cs typeface="Times New Roman" panose="02020603050405020304" pitchFamily="18" charset="0"/>
                  </a:rPr>
                  <a:t>Butterfly</a:t>
                </a:r>
                <a:r>
                  <a:rPr lang="zh-CN" altLang="en-US" sz="2800" dirty="0">
                    <a:latin typeface="Times New Roman" panose="02020603050405020304" pitchFamily="18" charset="0"/>
                    <a:cs typeface="Times New Roman" panose="02020603050405020304" pitchFamily="18" charset="0"/>
                  </a:rPr>
                  <a:t>扩张，</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𝐵</m:t>
                    </m:r>
                    <m:r>
                      <a:rPr lang="en-US" altLang="zh-CN" sz="2800" i="1" baseline="-25000" dirty="0">
                        <a:latin typeface="Cambria Math" panose="02040503050406030204" pitchFamily="18" charset="0"/>
                        <a:cs typeface="Times New Roman" panose="02020603050405020304" pitchFamily="18" charset="0"/>
                      </a:rPr>
                      <m:t>𝑖</m:t>
                    </m:r>
                    <m:r>
                      <a:rPr lang="en-US" altLang="zh-CN" sz="2800" i="1" dirty="0">
                        <a:latin typeface="Cambria Math" panose="02040503050406030204" pitchFamily="18" charset="0"/>
                        <a:cs typeface="Times New Roman" panose="02020603050405020304" pitchFamily="18" charset="0"/>
                      </a:rPr>
                      <m:t>=</m:t>
                    </m:r>
                    <m:r>
                      <a:rPr lang="en-US" altLang="zh-CN" sz="2800" i="1" dirty="0">
                        <a:latin typeface="Cambria Math" panose="02040503050406030204" pitchFamily="18" charset="0"/>
                        <a:cs typeface="Times New Roman" panose="02020603050405020304" pitchFamily="18" charset="0"/>
                      </a:rPr>
                      <m:t>𝐴</m:t>
                    </m:r>
                    <m:r>
                      <a:rPr lang="zh-CN" altLang="en-US" sz="2800" i="1" dirty="0">
                        <a:latin typeface="Cambria Math" panose="02040503050406030204" pitchFamily="18" charset="0"/>
                        <a:cs typeface="Times New Roman" panose="02020603050405020304" pitchFamily="18" charset="0"/>
                      </a:rPr>
                      <m:t> </m:t>
                    </m:r>
                    <m:r>
                      <a:rPr lang="en-US" altLang="zh-CN" sz="2800" i="1" dirty="0">
                        <a:latin typeface="Cambria Math" panose="02040503050406030204" pitchFamily="18" charset="0"/>
                        <a:cs typeface="Times New Roman" panose="020206030504050203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𝑓</m:t>
                        </m:r>
                      </m:e>
                      <m:sub>
                        <m:r>
                          <a:rPr lang="en-US" altLang="zh-CN" sz="2800" i="1" dirty="0">
                            <a:latin typeface="Cambria Math" panose="02040503050406030204" pitchFamily="18" charset="0"/>
                          </a:rPr>
                          <m:t>𝑘</m:t>
                        </m:r>
                      </m:sub>
                    </m:sSub>
                    <m:r>
                      <a:rPr lang="en-US" altLang="zh-CN" sz="2800" i="1" dirty="0">
                        <a:latin typeface="Cambria Math" panose="02040503050406030204" pitchFamily="18" charset="0"/>
                        <a:cs typeface="Times New Roman" panose="02020603050405020304" pitchFamily="18" charset="0"/>
                      </a:rPr>
                      <m:t>(</m:t>
                    </m:r>
                    <m:r>
                      <a:rPr lang="en-US" altLang="zh-CN" sz="2800" i="1" dirty="0" err="1">
                        <a:latin typeface="Cambria Math" panose="02040503050406030204" pitchFamily="18" charset="0"/>
                        <a:cs typeface="Times New Roman" panose="02020603050405020304" pitchFamily="18" charset="0"/>
                      </a:rPr>
                      <m:t>𝑖</m:t>
                    </m:r>
                    <m:r>
                      <a:rPr lang="en-US" altLang="zh-CN" sz="2800" i="1" dirty="0">
                        <a:latin typeface="Cambria Math" panose="02040503050406030204" pitchFamily="18" charset="0"/>
                        <a:cs typeface="Times New Roman" panose="02020603050405020304" pitchFamily="18" charset="0"/>
                      </a:rPr>
                      <m:t>)</m:t>
                    </m:r>
                    <m:r>
                      <a:rPr lang="en-US" altLang="zh-CN" sz="2800" i="1" dirty="0">
                        <a:latin typeface="Cambria Math" panose="02040503050406030204" pitchFamily="18" charset="0"/>
                        <a:cs typeface="Times New Roman" panose="02020603050405020304" pitchFamily="18" charset="0"/>
                      </a:rPr>
                      <m:t>𝐺</m:t>
                    </m:r>
                  </m:oMath>
                </a14:m>
                <a:r>
                  <a:rPr lang="zh-CN" altLang="en-US" sz="2800" dirty="0">
                    <a:latin typeface="Times New Roman" panose="02020603050405020304" pitchFamily="18" charset="0"/>
                    <a:cs typeface="Times New Roman" panose="02020603050405020304" pitchFamily="18" charset="0"/>
                  </a:rPr>
                  <a:t>，</a:t>
                </a:r>
                <a:r>
                  <a:rPr lang="en-US" altLang="zh-CN" sz="2800" dirty="0"/>
                  <a:t> </a:t>
                </a:r>
                <a14:m>
                  <m:oMath xmlns:m="http://schemas.openxmlformats.org/officeDocument/2006/math">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𝐽</m:t>
                        </m:r>
                      </m:e>
                      <m:sub>
                        <m:r>
                          <a:rPr lang="en-US" altLang="zh-CN" sz="2800" b="0" i="1" dirty="0" smtClean="0">
                            <a:latin typeface="Cambria Math" panose="02040503050406030204" pitchFamily="18" charset="0"/>
                          </a:rPr>
                          <m:t>𝑖</m:t>
                        </m:r>
                      </m:sub>
                    </m:sSub>
                    <m:r>
                      <a:rPr lang="en-US" altLang="zh-CN" sz="2800" i="1" dirty="0">
                        <a:latin typeface="Cambria Math" panose="02040503050406030204" pitchFamily="18" charset="0"/>
                      </a:rPr>
                      <m:t> =</m:t>
                    </m:r>
                    <m:r>
                      <a:rPr lang="zh-CN" altLang="en-US" sz="2800" i="1" dirty="0">
                        <a:latin typeface="Cambria Math" panose="02040503050406030204" pitchFamily="18" charset="0"/>
                      </a:rPr>
                      <m:t> </m:t>
                    </m:r>
                    <m:r>
                      <a:rPr lang="en-US" altLang="zh-CN" sz="2800" i="1" dirty="0">
                        <a:latin typeface="Cambria Math" panose="02040503050406030204" pitchFamily="18" charset="0"/>
                      </a:rPr>
                      <m:t>𝐻</m:t>
                    </m:r>
                    <m:r>
                      <a:rPr lang="zh-CN" altLang="en-US" sz="2800" i="1" dirty="0">
                        <a:latin typeface="Cambria Math" panose="02040503050406030204" pitchFamily="18" charset="0"/>
                      </a:rPr>
                      <m:t> </m:t>
                    </m:r>
                    <m:r>
                      <a:rPr lang="en-US" altLang="zh-CN" sz="2800" i="1" dirty="0">
                        <a:latin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𝑓</m:t>
                        </m:r>
                      </m:e>
                      <m:sub>
                        <m:r>
                          <a:rPr lang="en-US" altLang="zh-CN" sz="2800" i="1" dirty="0">
                            <a:latin typeface="Cambria Math" panose="02040503050406030204" pitchFamily="18" charset="0"/>
                          </a:rPr>
                          <m:t>𝑒</m:t>
                        </m:r>
                      </m:sub>
                    </m:sSub>
                    <m:d>
                      <m:dPr>
                        <m:ctrlPr>
                          <a:rPr lang="en-US" altLang="zh-CN" sz="2800" i="1" dirty="0">
                            <a:latin typeface="Cambria Math" panose="02040503050406030204" pitchFamily="18" charset="0"/>
                          </a:rPr>
                        </m:ctrlPr>
                      </m:dPr>
                      <m:e>
                        <m:r>
                          <a:rPr lang="en-US" altLang="zh-CN" sz="2800" i="1" dirty="0" err="1">
                            <a:latin typeface="Cambria Math" panose="02040503050406030204" pitchFamily="18" charset="0"/>
                          </a:rPr>
                          <m:t>𝑖</m:t>
                        </m:r>
                      </m:e>
                    </m:d>
                    <m:r>
                      <a:rPr lang="en-US" altLang="zh-CN" sz="2800" i="1" dirty="0">
                        <a:latin typeface="Cambria Math" panose="02040503050406030204" pitchFamily="18" charset="0"/>
                      </a:rPr>
                      <m:t>𝐺</m:t>
                    </m:r>
                  </m:oMath>
                </a14:m>
                <a:r>
                  <a:rPr lang="zh-CN" altLang="en-US" sz="2800" dirty="0">
                    <a:latin typeface="Times New Roman" panose="02020603050405020304" pitchFamily="18" charset="0"/>
                    <a:cs typeface="Times New Roman" panose="02020603050405020304" pitchFamily="18" charset="0"/>
                  </a:rPr>
                  <a:t>，并为每一个</a:t>
                </a:r>
                <a14:m>
                  <m:oMath xmlns:m="http://schemas.openxmlformats.org/officeDocument/2006/math">
                    <m:r>
                      <a:rPr lang="en-US" altLang="zh-CN" sz="2800" i="1" dirty="0" smtClean="0">
                        <a:latin typeface="Cambria Math" panose="02040503050406030204" pitchFamily="18" charset="0"/>
                        <a:cs typeface="Times New Roman" panose="02020603050405020304" pitchFamily="18" charset="0"/>
                      </a:rPr>
                      <m:t>𝐵</m:t>
                    </m:r>
                    <m:r>
                      <a:rPr lang="en-US" altLang="zh-CN" sz="2800" i="1" baseline="-25000" dirty="0">
                        <a:latin typeface="Cambria Math" panose="02040503050406030204" pitchFamily="18" charset="0"/>
                        <a:cs typeface="Times New Roman" panose="02020603050405020304" pitchFamily="18" charset="0"/>
                      </a:rPr>
                      <m:t>𝑖</m:t>
                    </m:r>
                  </m:oMath>
                </a14:m>
                <a:r>
                  <a:rPr lang="zh-CN" altLang="en-US" sz="2800" dirty="0">
                    <a:latin typeface="Times New Roman" panose="02020603050405020304" pitchFamily="18" charset="0"/>
                    <a:cs typeface="Times New Roman" panose="02020603050405020304" pitchFamily="18" charset="0"/>
                  </a:rPr>
                  <a:t>请求</a:t>
                </a: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个</a:t>
                </a:r>
                <a:r>
                  <a:rPr lang="zh-CN" altLang="en-US" sz="2800" dirty="0">
                    <a:solidFill>
                      <a:srgbClr val="006BB7"/>
                    </a:solidFill>
                    <a:latin typeface="Times New Roman" panose="02020603050405020304" pitchFamily="18" charset="0"/>
                    <a:cs typeface="Times New Roman" panose="02020603050405020304" pitchFamily="18" charset="0"/>
                  </a:rPr>
                  <a:t>预链接值 </a:t>
                </a:r>
                <a14:m>
                  <m:oMath xmlns:m="http://schemas.openxmlformats.org/officeDocument/2006/math">
                    <m:sSub>
                      <m:sSubPr>
                        <m:ctrlPr>
                          <a:rPr lang="en-US" altLang="zh-CN" sz="2800" b="0" i="1" dirty="0" smtClean="0">
                            <a:solidFill>
                              <a:srgbClr val="006BB7"/>
                            </a:solidFill>
                            <a:latin typeface="Cambria Math" panose="02040503050406030204" pitchFamily="18" charset="0"/>
                            <a:cs typeface="Times New Roman" panose="02020603050405020304" pitchFamily="18" charset="0"/>
                          </a:rPr>
                        </m:ctrlPr>
                      </m:sSubPr>
                      <m:e>
                        <m:r>
                          <a:rPr lang="en-US" altLang="zh-CN" sz="2800" i="1" dirty="0">
                            <a:solidFill>
                              <a:srgbClr val="006BB7"/>
                            </a:solidFill>
                            <a:latin typeface="Cambria Math" panose="02040503050406030204" pitchFamily="18" charset="0"/>
                            <a:cs typeface="Times New Roman" panose="02020603050405020304" pitchFamily="18" charset="0"/>
                          </a:rPr>
                          <m:t>𝑝𝑙𝑣</m:t>
                        </m:r>
                      </m:e>
                      <m:sub>
                        <m:r>
                          <a:rPr lang="en-US" altLang="zh-CN" sz="2800" b="0" i="1" dirty="0" smtClean="0">
                            <a:solidFill>
                              <a:srgbClr val="006BB7"/>
                            </a:solidFill>
                            <a:latin typeface="Cambria Math" panose="02040503050406030204" pitchFamily="18" charset="0"/>
                            <a:cs typeface="Times New Roman" panose="02020603050405020304" pitchFamily="18" charset="0"/>
                          </a:rPr>
                          <m:t>1</m:t>
                        </m:r>
                      </m:sub>
                    </m:sSub>
                    <m:d>
                      <m:dPr>
                        <m:begChr m:val="["/>
                        <m:endChr m:val="]"/>
                        <m:ctrlPr>
                          <a:rPr lang="en-US" altLang="zh-CN" sz="2800" b="0" i="1" dirty="0" smtClean="0">
                            <a:solidFill>
                              <a:srgbClr val="006BB7"/>
                            </a:solidFill>
                            <a:latin typeface="Cambria Math" panose="02040503050406030204" pitchFamily="18" charset="0"/>
                            <a:cs typeface="Times New Roman" panose="02020603050405020304" pitchFamily="18" charset="0"/>
                          </a:rPr>
                        </m:ctrlPr>
                      </m:dPr>
                      <m:e>
                        <m:r>
                          <a:rPr lang="en-US" altLang="zh-CN" sz="2800" i="1" dirty="0" err="1">
                            <a:solidFill>
                              <a:srgbClr val="006BB7"/>
                            </a:solidFill>
                            <a:latin typeface="Cambria Math" panose="02040503050406030204" pitchFamily="18" charset="0"/>
                            <a:cs typeface="Times New Roman" panose="02020603050405020304" pitchFamily="18" charset="0"/>
                          </a:rPr>
                          <m:t>𝑖</m:t>
                        </m:r>
                        <m:r>
                          <a:rPr lang="en-US" altLang="zh-CN" sz="2800" i="1" dirty="0">
                            <a:solidFill>
                              <a:srgbClr val="006BB7"/>
                            </a:solidFill>
                            <a:latin typeface="Cambria Math" panose="02040503050406030204" pitchFamily="18" charset="0"/>
                            <a:cs typeface="Times New Roman" panose="02020603050405020304" pitchFamily="18" charset="0"/>
                          </a:rPr>
                          <m:t>, </m:t>
                        </m:r>
                        <m:r>
                          <a:rPr lang="en-US" altLang="zh-CN" sz="2800" i="1" dirty="0">
                            <a:solidFill>
                              <a:srgbClr val="006BB7"/>
                            </a:solidFill>
                            <a:latin typeface="Cambria Math" panose="02040503050406030204" pitchFamily="18" charset="0"/>
                            <a:cs typeface="Times New Roman" panose="02020603050405020304" pitchFamily="18" charset="0"/>
                          </a:rPr>
                          <m:t>𝑗</m:t>
                        </m:r>
                      </m:e>
                    </m:d>
                    <m:r>
                      <a:rPr lang="en-US" altLang="zh-CN" sz="2800" b="0" i="1" dirty="0" smtClean="0">
                        <a:solidFill>
                          <a:srgbClr val="006BB7"/>
                        </a:solidFill>
                        <a:latin typeface="Cambria Math" panose="02040503050406030204" pitchFamily="18" charset="0"/>
                        <a:cs typeface="Times New Roman" panose="02020603050405020304" pitchFamily="18" charset="0"/>
                      </a:rPr>
                      <m:t>,</m:t>
                    </m:r>
                    <m:r>
                      <m:rPr>
                        <m:nor/>
                      </m:rPr>
                      <a:rPr lang="zh-CN" altLang="en-US" sz="2800" dirty="0">
                        <a:solidFill>
                          <a:srgbClr val="006BB7"/>
                        </a:solidFill>
                        <a:latin typeface="Times New Roman" panose="02020603050405020304" pitchFamily="18" charset="0"/>
                        <a:cs typeface="Times New Roman" panose="02020603050405020304" pitchFamily="18" charset="0"/>
                      </a:rPr>
                      <m:t> </m:t>
                    </m:r>
                    <m:sSub>
                      <m:sSubPr>
                        <m:ctrlPr>
                          <a:rPr lang="en-US" altLang="zh-CN" sz="2800" i="1" dirty="0">
                            <a:solidFill>
                              <a:srgbClr val="006BB7"/>
                            </a:solidFill>
                            <a:latin typeface="Cambria Math" panose="02040503050406030204" pitchFamily="18" charset="0"/>
                            <a:cs typeface="Times New Roman" panose="02020603050405020304" pitchFamily="18" charset="0"/>
                          </a:rPr>
                        </m:ctrlPr>
                      </m:sSubPr>
                      <m:e>
                        <m:r>
                          <a:rPr lang="en-US" altLang="zh-CN" sz="2800" i="1" dirty="0">
                            <a:solidFill>
                              <a:srgbClr val="006BB7"/>
                            </a:solidFill>
                            <a:latin typeface="Cambria Math" panose="02040503050406030204" pitchFamily="18" charset="0"/>
                            <a:cs typeface="Times New Roman" panose="02020603050405020304" pitchFamily="18" charset="0"/>
                          </a:rPr>
                          <m:t>𝑝𝑙𝑣</m:t>
                        </m:r>
                      </m:e>
                      <m:sub>
                        <m:r>
                          <a:rPr lang="en-US" altLang="zh-CN" sz="2800" b="0" i="1" dirty="0" smtClean="0">
                            <a:solidFill>
                              <a:srgbClr val="006BB7"/>
                            </a:solidFill>
                            <a:latin typeface="Cambria Math" panose="02040503050406030204" pitchFamily="18" charset="0"/>
                            <a:cs typeface="Times New Roman" panose="02020603050405020304" pitchFamily="18" charset="0"/>
                          </a:rPr>
                          <m:t>2</m:t>
                        </m:r>
                      </m:sub>
                    </m:sSub>
                    <m:r>
                      <a:rPr lang="en-US" altLang="zh-CN" sz="2800" i="1" dirty="0">
                        <a:solidFill>
                          <a:srgbClr val="006BB7"/>
                        </a:solidFill>
                        <a:latin typeface="Cambria Math" panose="02040503050406030204" pitchFamily="18" charset="0"/>
                        <a:cs typeface="Times New Roman" panose="02020603050405020304" pitchFamily="18" charset="0"/>
                      </a:rPr>
                      <m:t>[</m:t>
                    </m:r>
                    <m:r>
                      <a:rPr lang="en-US" altLang="zh-CN" sz="2800" i="1" dirty="0" err="1">
                        <a:solidFill>
                          <a:srgbClr val="006BB7"/>
                        </a:solidFill>
                        <a:latin typeface="Cambria Math" panose="02040503050406030204" pitchFamily="18" charset="0"/>
                        <a:cs typeface="Times New Roman" panose="02020603050405020304" pitchFamily="18" charset="0"/>
                      </a:rPr>
                      <m:t>𝑖</m:t>
                    </m:r>
                    <m:r>
                      <a:rPr lang="en-US" altLang="zh-CN" sz="2800" i="1" dirty="0">
                        <a:solidFill>
                          <a:srgbClr val="006BB7"/>
                        </a:solidFill>
                        <a:latin typeface="Cambria Math" panose="02040503050406030204" pitchFamily="18" charset="0"/>
                        <a:cs typeface="Times New Roman" panose="02020603050405020304" pitchFamily="18" charset="0"/>
                      </a:rPr>
                      <m:t>, </m:t>
                    </m:r>
                    <m:r>
                      <a:rPr lang="en-US" altLang="zh-CN" sz="2800" i="1" dirty="0">
                        <a:solidFill>
                          <a:srgbClr val="006BB7"/>
                        </a:solidFill>
                        <a:latin typeface="Cambria Math" panose="02040503050406030204" pitchFamily="18" charset="0"/>
                        <a:cs typeface="Times New Roman" panose="02020603050405020304" pitchFamily="18" charset="0"/>
                      </a:rPr>
                      <m:t>𝑗</m:t>
                    </m:r>
                    <m:r>
                      <a:rPr lang="en-US" altLang="zh-CN" sz="2800" i="1" dirty="0">
                        <a:solidFill>
                          <a:srgbClr val="006BB7"/>
                        </a:solidFill>
                        <a:latin typeface="Cambria Math" panose="02040503050406030204" pitchFamily="18" charset="0"/>
                        <a:cs typeface="Times New Roman" panose="02020603050405020304" pitchFamily="18" charset="0"/>
                      </a:rPr>
                      <m:t>]</m:t>
                    </m:r>
                  </m:oMath>
                </a14:m>
                <a:r>
                  <a:rPr lang="zh-CN" altLang="en-US" sz="2800" dirty="0">
                    <a:solidFill>
                      <a:srgbClr val="006BB7"/>
                    </a:solidFill>
                    <a:latin typeface="Times New Roman" panose="02020603050405020304" pitchFamily="18" charset="0"/>
                    <a:cs typeface="Times New Roman" panose="02020603050405020304" pitchFamily="18" charset="0"/>
                  </a:rPr>
                  <a:t> </a:t>
                </a:r>
                <a:endParaRPr lang="en-US" altLang="zh-CN" sz="2800" dirty="0">
                  <a:solidFill>
                    <a:srgbClr val="006BB7"/>
                  </a:solidFill>
                  <a:latin typeface="Times New Roman" panose="02020603050405020304" pitchFamily="18" charset="0"/>
                  <a:cs typeface="Times New Roman" panose="02020603050405020304" pitchFamily="18" charset="0"/>
                </a:endParaRPr>
              </a:p>
              <a:p>
                <a:pPr marL="914400" lvl="1" indent="-514350">
                  <a:lnSpc>
                    <a:spcPct val="150000"/>
                  </a:lnSpc>
                </a:pPr>
                <a14:m>
                  <m:oMath xmlns:m="http://schemas.openxmlformats.org/officeDocument/2006/math">
                    <m:r>
                      <a:rPr lang="zh-CN" altLang="en-US" sz="2400" dirty="0" smtClean="0">
                        <a:latin typeface="Cambria Math" panose="02040503050406030204" pitchFamily="18" charset="0"/>
                        <a:cs typeface="Times New Roman" panose="02020603050405020304" pitchFamily="18" charset="0"/>
                      </a:rPr>
                      <m:t>𝑝𝑙𝑣</m:t>
                    </m:r>
                    <m:r>
                      <a:rPr lang="en-US" altLang="zh-CN" sz="2400" dirty="0">
                        <a:latin typeface="Cambria Math" panose="02040503050406030204" pitchFamily="18" charset="0"/>
                        <a:cs typeface="Times New Roman" panose="02020603050405020304" pitchFamily="18" charset="0"/>
                      </a:rPr>
                      <m:t>[</m:t>
                    </m:r>
                    <m:r>
                      <a:rPr lang="en-US" altLang="zh-CN" sz="2400" dirty="0" err="1">
                        <a:latin typeface="Cambria Math" panose="02040503050406030204" pitchFamily="18" charset="0"/>
                        <a:cs typeface="Times New Roman" panose="02020603050405020304" pitchFamily="18" charset="0"/>
                      </a:rPr>
                      <m:t>𝑖</m:t>
                    </m:r>
                    <m:r>
                      <a:rPr lang="en-US" altLang="zh-CN" sz="2400" dirty="0">
                        <a:latin typeface="Cambria Math" panose="02040503050406030204" pitchFamily="18" charset="0"/>
                        <a:cs typeface="Times New Roman" panose="02020603050405020304" pitchFamily="18" charset="0"/>
                      </a:rPr>
                      <m:t>, </m:t>
                    </m:r>
                    <m:r>
                      <a:rPr lang="en-US" altLang="zh-CN" sz="2400" dirty="0">
                        <a:latin typeface="Cambria Math" panose="02040503050406030204" pitchFamily="18" charset="0"/>
                        <a:cs typeface="Times New Roman" panose="02020603050405020304" pitchFamily="18" charset="0"/>
                      </a:rPr>
                      <m:t>𝑗</m:t>
                    </m:r>
                    <m:r>
                      <a:rPr lang="en-US" altLang="zh-CN" sz="2400" dirty="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 由</a:t>
                </a:r>
                <a:r>
                  <a:rPr lang="en-US" altLang="zh-CN" sz="2400" dirty="0">
                    <a:latin typeface="Times New Roman" panose="02020603050405020304" pitchFamily="18" charset="0"/>
                    <a:cs typeface="Times New Roman" panose="02020603050405020304" pitchFamily="18" charset="0"/>
                  </a:rPr>
                  <a:t>LA</a:t>
                </a:r>
                <a:r>
                  <a:rPr lang="zh-CN" altLang="en-US" sz="2400" dirty="0">
                    <a:latin typeface="Times New Roman" panose="02020603050405020304" pitchFamily="18" charset="0"/>
                    <a:cs typeface="Times New Roman" panose="02020603050405020304" pitchFamily="18" charset="0"/>
                  </a:rPr>
                  <a:t>使用</a:t>
                </a: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公钥加密发给</a:t>
                </a:r>
                <a:r>
                  <a:rPr lang="en-US" altLang="zh-CN" sz="2400" dirty="0">
                    <a:latin typeface="Times New Roman" panose="02020603050405020304" pitchFamily="18" charset="0"/>
                    <a:cs typeface="Times New Roman" panose="02020603050405020304" pitchFamily="18" charset="0"/>
                  </a:rPr>
                  <a:t>RA</a:t>
                </a:r>
                <a:endParaRPr lang="en-US" altLang="zh-CN" sz="2400" dirty="0">
                  <a:latin typeface="Times New Roman" panose="02020603050405020304" pitchFamily="18" charset="0"/>
                  <a:cs typeface="Times New Roman" panose="02020603050405020304" pitchFamily="18" charset="0"/>
                </a:endParaRPr>
              </a:p>
              <a:p>
                <a:pPr marL="914400" lvl="1" indent="-514350">
                  <a:lnSpc>
                    <a:spcPct val="150000"/>
                  </a:lnSpc>
                </a:pP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混合多个不同车辆用户的请求、打乱顺序</a:t>
                </a:r>
                <a:r>
                  <a:rPr lang="en-US" altLang="zh-CN" sz="2400" dirty="0">
                    <a:solidFill>
                      <a:srgbClr val="006BB7"/>
                    </a:solidFill>
                    <a:latin typeface="Times New Roman" panose="02020603050405020304" pitchFamily="18" charset="0"/>
                    <a:cs typeface="Times New Roman" panose="02020603050405020304" pitchFamily="18" charset="0"/>
                  </a:rPr>
                  <a:t>—Shuffling</a:t>
                </a:r>
                <a:endParaRPr lang="en-US" altLang="zh-CN" sz="2400" dirty="0">
                  <a:solidFill>
                    <a:srgbClr val="006BB7"/>
                  </a:solidFill>
                  <a:latin typeface="Times New Roman" panose="02020603050405020304" pitchFamily="18" charset="0"/>
                  <a:cs typeface="Times New Roman" panose="02020603050405020304" pitchFamily="18" charset="0"/>
                </a:endParaRPr>
              </a:p>
              <a:p>
                <a:pPr marL="914400" lvl="1" indent="-514350">
                  <a:lnSpc>
                    <a:spcPct val="150000"/>
                  </a:lnSpc>
                </a:pP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将如下内容发送给</a:t>
                </a: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，每个证书对应一个独立请求</a:t>
                </a:r>
                <a:endParaRPr lang="en-US" altLang="zh-CN" sz="2400" dirty="0">
                  <a:latin typeface="Times New Roman" panose="02020603050405020304" pitchFamily="18" charset="0"/>
                  <a:cs typeface="Times New Roman" panose="02020603050405020304" pitchFamily="18" charset="0"/>
                </a:endParaRPr>
              </a:p>
              <a:p>
                <a:pPr marL="1314450" lvl="2" indent="-514350">
                  <a:lnSpc>
                    <a:spcPct val="150000"/>
                  </a:lnSpc>
                </a:pPr>
                <a:r>
                  <a:rPr lang="zh-CN" altLang="en-US" sz="2000" dirty="0">
                    <a:latin typeface="Times New Roman" panose="02020603050405020304" pitchFamily="18" charset="0"/>
                    <a:cs typeface="Times New Roman" panose="02020603050405020304" pitchFamily="18" charset="0"/>
                  </a:rPr>
                  <a:t>扩展密钥</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𝐵</m:t>
                    </m:r>
                    <m:r>
                      <a:rPr lang="en-US" altLang="zh-CN" sz="2000" i="1" baseline="-25000" dirty="0">
                        <a:latin typeface="Cambria Math" panose="02040503050406030204" pitchFamily="18" charset="0"/>
                        <a:cs typeface="Times New Roman" panose="02020603050405020304" pitchFamily="18" charset="0"/>
                      </a:rPr>
                      <m:t>𝑖</m:t>
                    </m:r>
                  </m:oMath>
                </a14:m>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a:t>
                </a:r>
                <a:r>
                  <a:rPr lang="en-US" altLang="zh-CN" sz="2000" dirty="0"/>
                  <a:t>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𝐽</m:t>
                        </m:r>
                      </m:e>
                      <m:sub>
                        <m:r>
                          <a:rPr lang="en-US" altLang="zh-CN" sz="2000" i="1" dirty="0">
                            <a:latin typeface="Cambria Math" panose="02040503050406030204" pitchFamily="18" charset="0"/>
                          </a:rPr>
                          <m:t>𝑖</m:t>
                        </m:r>
                      </m:sub>
                    </m:sSub>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个加密后的预链接值</a:t>
                </a:r>
                <a14:m>
                  <m:oMath xmlns:m="http://schemas.openxmlformats.org/officeDocument/2006/math">
                    <m:r>
                      <a:rPr lang="zh-CN" altLang="en-US" sz="2000" i="1" dirty="0">
                        <a:latin typeface="Cambria Math" panose="02040503050406030204" pitchFamily="18" charset="0"/>
                        <a:cs typeface="Times New Roman" panose="02020603050405020304" pitchFamily="18" charset="0"/>
                      </a:rPr>
                      <m:t>𝑝𝑙𝑣</m:t>
                    </m:r>
                    <m:r>
                      <a:rPr lang="en-US" altLang="zh-CN" sz="2000" i="1" dirty="0">
                        <a:latin typeface="Cambria Math" panose="02040503050406030204" pitchFamily="18" charset="0"/>
                        <a:cs typeface="Times New Roman" panose="02020603050405020304" pitchFamily="18" charset="0"/>
                      </a:rPr>
                      <m:t>[</m:t>
                    </m:r>
                    <m:r>
                      <a:rPr lang="en-US" altLang="zh-CN" sz="2000" i="1" dirty="0" err="1">
                        <a:latin typeface="Cambria Math" panose="02040503050406030204" pitchFamily="18" charset="0"/>
                        <a:cs typeface="Times New Roman" panose="02020603050405020304" pitchFamily="18" charset="0"/>
                      </a:rPr>
                      <m:t>𝑖</m:t>
                    </m:r>
                    <m:r>
                      <a:rPr lang="en-US" altLang="zh-CN" sz="2000" i="1" dirty="0">
                        <a:latin typeface="Cambria Math" panose="020405030504060302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𝑗</m:t>
                    </m:r>
                    <m:r>
                      <a:rPr lang="en-US" altLang="zh-CN" sz="2000" i="1" dirty="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marL="1314450" lvl="2" indent="-514350">
                  <a:lnSpc>
                    <a:spcPct val="150000"/>
                  </a:lnSpc>
                </a:pPr>
                <a:r>
                  <a:rPr lang="zh-CN" altLang="en-US" sz="2000" dirty="0">
                    <a:latin typeface="Times New Roman" panose="02020603050405020304" pitchFamily="18" charset="0"/>
                    <a:cs typeface="Times New Roman" panose="02020603050405020304" pitchFamily="18" charset="0"/>
                  </a:rPr>
                  <a:t>时间信息 𝑖 ， </a:t>
                </a:r>
                <a:r>
                  <a:rPr lang="en-US" altLang="zh-CN" sz="2000" dirty="0">
                    <a:latin typeface="Times New Roman" panose="02020603050405020304" pitchFamily="18" charset="0"/>
                    <a:cs typeface="Times New Roman" panose="02020603050405020304" pitchFamily="18" charset="0"/>
                  </a:rPr>
                  <a:t>Hash</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RA-to-PCA cert request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0" indent="0">
                  <a:lnSpc>
                    <a:spcPct val="150000"/>
                  </a:lnSpc>
                  <a:buNone/>
                </a:pPr>
                <a:endParaRPr lang="zh-CN" altLang="en-US" sz="28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340768"/>
                <a:ext cx="8579296" cy="4525963"/>
              </a:xfrm>
              <a:blipFill rotWithShape="1">
                <a:blip r:embed="rId1"/>
                <a:stretch>
                  <a:fillRect t="-6" r="5" b="-35132"/>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系统的假名证书完整申请过程</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340768"/>
                <a:ext cx="8229600" cy="4525963"/>
              </a:xfrm>
            </p:spPr>
            <p:txBody>
              <a:bodyPr/>
              <a:lstStyle/>
              <a:p>
                <a:pPr marL="514350" indent="-514350">
                  <a:lnSpc>
                    <a:spcPct val="150000"/>
                  </a:lnSpc>
                  <a:buFont typeface="+mj-lt"/>
                  <a:buAutoNum type="arabicPeriod" startAt="3"/>
                </a:pPr>
                <a:r>
                  <a:rPr lang="en-US" altLang="zh-CN" sz="2800" dirty="0">
                    <a:latin typeface="Times New Roman" panose="02020603050405020304" pitchFamily="18" charset="0"/>
                    <a:cs typeface="Times New Roman" panose="02020603050405020304" pitchFamily="18" charset="0"/>
                  </a:rPr>
                  <a:t>PCA</a:t>
                </a:r>
                <a:r>
                  <a:rPr lang="zh-CN" altLang="en-US" sz="2800" dirty="0">
                    <a:latin typeface="Times New Roman" panose="02020603050405020304" pitchFamily="18" charset="0"/>
                    <a:cs typeface="Times New Roman" panose="02020603050405020304" pitchFamily="18" charset="0"/>
                  </a:rPr>
                  <a:t>接收</a:t>
                </a:r>
                <a:r>
                  <a:rPr lang="en-US" altLang="zh-CN" sz="2800" dirty="0">
                    <a:latin typeface="Times New Roman" panose="02020603050405020304" pitchFamily="18" charset="0"/>
                    <a:cs typeface="Times New Roman" panose="02020603050405020304" pitchFamily="18" charset="0"/>
                  </a:rPr>
                  <a:t>RA</a:t>
                </a:r>
                <a:r>
                  <a:rPr lang="zh-CN" altLang="en-US" sz="2800" dirty="0">
                    <a:latin typeface="Times New Roman" panose="02020603050405020304" pitchFamily="18" charset="0"/>
                    <a:cs typeface="Times New Roman" panose="02020603050405020304" pitchFamily="18" charset="0"/>
                  </a:rPr>
                  <a:t>的证书请求</a:t>
                </a:r>
                <a:endParaRPr lang="en-US" altLang="zh-CN" sz="2800" dirty="0">
                  <a:latin typeface="Times New Roman" panose="02020603050405020304" pitchFamily="18" charset="0"/>
                  <a:cs typeface="Times New Roman" panose="02020603050405020304" pitchFamily="18" charset="0"/>
                </a:endParaRPr>
              </a:p>
              <a:p>
                <a:pPr lvl="2" indent="-342900">
                  <a:lnSpc>
                    <a:spcPct val="15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计算得到链接值</a:t>
                </a:r>
                <a14:m>
                  <m:oMath xmlns:m="http://schemas.openxmlformats.org/officeDocument/2006/math">
                    <m:r>
                      <a:rPr lang="zh-CN" altLang="en-US" sz="2000" i="1" dirty="0" smtClean="0">
                        <a:latin typeface="Cambria Math" panose="02040503050406030204" pitchFamily="18" charset="0"/>
                        <a:cs typeface="Times New Roman" panose="02020603050405020304" pitchFamily="18" charset="0"/>
                      </a:rPr>
                      <m:t>𝑙𝑣</m:t>
                    </m:r>
                    <m:r>
                      <a:rPr lang="en-US" altLang="zh-CN" sz="2000" i="1" dirty="0" smtClean="0">
                        <a:latin typeface="Cambria Math" panose="02040503050406030204" pitchFamily="18" charset="0"/>
                        <a:cs typeface="Times New Roman" panose="02020603050405020304" pitchFamily="18" charset="0"/>
                      </a:rPr>
                      <m:t>[</m:t>
                    </m:r>
                    <m:r>
                      <a:rPr lang="en-US" altLang="zh-CN" sz="2000" i="1" dirty="0" err="1">
                        <a:latin typeface="Cambria Math" panose="02040503050406030204" pitchFamily="18" charset="0"/>
                        <a:cs typeface="Times New Roman" panose="02020603050405020304" pitchFamily="18" charset="0"/>
                      </a:rPr>
                      <m:t>𝑖</m:t>
                    </m:r>
                    <m:r>
                      <a:rPr lang="en-US" altLang="zh-CN" sz="2000" i="1" dirty="0">
                        <a:latin typeface="Cambria Math" panose="020405030504060302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𝑗</m:t>
                    </m:r>
                    <m:r>
                      <a:rPr lang="en-US" altLang="zh-CN" sz="2000" i="1" dirty="0">
                        <a:latin typeface="Cambria Math" panose="02040503050406030204" pitchFamily="18" charset="0"/>
                        <a:cs typeface="Times New Roman" panose="02020603050405020304" pitchFamily="18" charset="0"/>
                      </a:rPr>
                      <m:t>]</m:t>
                    </m:r>
                  </m:oMath>
                </a14:m>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lvl="2" indent="-342900">
                  <a:lnSpc>
                    <a:spcPct val="150000"/>
                  </a:lnSpc>
                  <a:buFont typeface="Arial" panose="020B0604020202090204" pitchFamily="34" charset="0"/>
                  <a:buChar char="•"/>
                </a:pPr>
                <a:r>
                  <a:rPr lang="en-US" altLang="zh-CN" sz="2000" dirty="0">
                    <a:latin typeface="Times New Roman" panose="02020603050405020304" pitchFamily="18" charset="0"/>
                    <a:cs typeface="Times New Roman" panose="02020603050405020304" pitchFamily="18" charset="0"/>
                  </a:rPr>
                  <a:t>Butterfly </a:t>
                </a:r>
                <a:r>
                  <a:rPr lang="zh-CN" altLang="en-US" sz="2000" dirty="0">
                    <a:latin typeface="Times New Roman" panose="02020603050405020304" pitchFamily="18" charset="0"/>
                    <a:cs typeface="Times New Roman" panose="02020603050405020304" pitchFamily="18" charset="0"/>
                  </a:rPr>
                  <a:t>扩张，得到证书公钥</a:t>
                </a:r>
                <a14:m>
                  <m:oMath xmlns:m="http://schemas.openxmlformats.org/officeDocument/2006/math">
                    <m:r>
                      <a:rPr lang="en-US" altLang="zh-CN" sz="2000" b="0" i="1" dirty="0" smtClean="0">
                        <a:latin typeface="Cambria Math" panose="02040503050406030204" pitchFamily="18" charset="0"/>
                      </a:rPr>
                      <m:t>𝐷</m:t>
                    </m:r>
                    <m:r>
                      <a:rPr lang="en-US" altLang="zh-CN" sz="2000" i="1" dirty="0">
                        <a:latin typeface="Cambria Math" panose="02040503050406030204" pitchFamily="18" charset="0"/>
                      </a:rPr>
                      <m:t>=</m:t>
                    </m:r>
                    <m:r>
                      <a:rPr lang="en-US" altLang="zh-CN" sz="2000" i="1" dirty="0" smtClean="0">
                        <a:latin typeface="Cambria Math" panose="02040503050406030204" pitchFamily="18" charset="0"/>
                      </a:rPr>
                      <m:t>𝐵</m:t>
                    </m:r>
                    <m:r>
                      <a:rPr lang="en-US" altLang="zh-CN" sz="2000" i="1" dirty="0" smtClean="0">
                        <a:latin typeface="Cambria Math" panose="02040503050406030204" pitchFamily="18" charset="0"/>
                      </a:rPr>
                      <m:t> + </m:t>
                    </m:r>
                    <m:r>
                      <a:rPr lang="en-US" altLang="zh-CN" sz="2000" i="1" dirty="0" err="1">
                        <a:latin typeface="Cambria Math" panose="02040503050406030204" pitchFamily="18" charset="0"/>
                      </a:rPr>
                      <m:t>𝑐𝐺</m:t>
                    </m:r>
                  </m:oMath>
                </a14:m>
                <a:r>
                  <a:rPr lang="zh-CN" altLang="en-US" sz="2000" dirty="0"/>
                  <a:t>，</a:t>
                </a:r>
                <a:endParaRPr lang="en-US" altLang="zh-CN" sz="2000" dirty="0"/>
              </a:p>
              <a:p>
                <a:pPr lvl="2" indent="-342900">
                  <a:lnSpc>
                    <a:spcPct val="150000"/>
                  </a:lnSpc>
                  <a:buFont typeface="Arial" panose="020B0604020202090204" pitchFamily="34" charset="0"/>
                  <a:buChar char="•"/>
                </a:pPr>
                <a:r>
                  <a:rPr lang="zh-CN" altLang="en-US" sz="2000" dirty="0"/>
                  <a:t>将链接值添到待签发证书中，并</a:t>
                </a:r>
                <a:r>
                  <a:rPr lang="zh-CN" altLang="en-US" sz="2000" dirty="0">
                    <a:solidFill>
                      <a:srgbClr val="006BB7"/>
                    </a:solidFill>
                  </a:rPr>
                  <a:t>隐式签发</a:t>
                </a:r>
                <a:r>
                  <a:rPr lang="zh-CN" altLang="en-US" sz="2000" dirty="0">
                    <a:latin typeface="Times New Roman" panose="02020603050405020304" pitchFamily="18" charset="0"/>
                    <a:cs typeface="Times New Roman" panose="02020603050405020304" pitchFamily="18" charset="0"/>
                  </a:rPr>
                  <a:t>假名证书</a:t>
                </a:r>
                <a:endParaRPr lang="en-US" altLang="zh-CN" sz="2000" dirty="0">
                  <a:latin typeface="Times New Roman" panose="02020603050405020304" pitchFamily="18" charset="0"/>
                  <a:cs typeface="Times New Roman" panose="02020603050405020304" pitchFamily="18" charset="0"/>
                </a:endParaRPr>
              </a:p>
              <a:p>
                <a:pPr lvl="2" indent="-342900">
                  <a:lnSpc>
                    <a:spcPct val="150000"/>
                  </a:lnSpc>
                  <a:buFont typeface="Arial" panose="020B0604020202090204" pitchFamily="34" charset="0"/>
                  <a:buChar char="•"/>
                </a:pPr>
                <a:r>
                  <a:rPr lang="zh-CN" altLang="en-US" sz="2000" dirty="0">
                    <a:latin typeface="Times New Roman" panose="02020603050405020304" pitchFamily="18" charset="0"/>
                    <a:cs typeface="Times New Roman" panose="02020603050405020304" pitchFamily="18" charset="0"/>
                  </a:rPr>
                  <a:t>存储</a:t>
                </a:r>
                <a:r>
                  <a:rPr lang="en-US" altLang="zh-CN" sz="2000" dirty="0">
                    <a:latin typeface="Times New Roman" panose="02020603050405020304" pitchFamily="18" charset="0"/>
                    <a:cs typeface="Times New Roman" panose="02020603050405020304" pitchFamily="18" charset="0"/>
                  </a:rPr>
                  <a:t>Hash</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RA-to-PCA cert request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startAt="4"/>
                </a:pPr>
                <a:r>
                  <a:rPr lang="en-US" altLang="zh-CN" sz="2800" dirty="0">
                    <a:latin typeface="Times New Roman" panose="02020603050405020304" pitchFamily="18" charset="0"/>
                    <a:cs typeface="Times New Roman" panose="02020603050405020304" pitchFamily="18" charset="0"/>
                  </a:rPr>
                  <a:t>PCA</a:t>
                </a:r>
                <a:r>
                  <a:rPr lang="zh-CN" altLang="en-US" sz="2800" dirty="0">
                    <a:latin typeface="Times New Roman" panose="02020603050405020304" pitchFamily="18" charset="0"/>
                    <a:cs typeface="Times New Roman" panose="02020603050405020304" pitchFamily="18" charset="0"/>
                  </a:rPr>
                  <a:t>向</a:t>
                </a:r>
                <a:r>
                  <a:rPr lang="en-US" altLang="zh-CN" sz="2800" dirty="0">
                    <a:latin typeface="Times New Roman" panose="02020603050405020304" pitchFamily="18" charset="0"/>
                    <a:cs typeface="Times New Roman" panose="02020603050405020304" pitchFamily="18" charset="0"/>
                  </a:rPr>
                  <a:t>RA</a:t>
                </a:r>
                <a:r>
                  <a:rPr lang="zh-CN" altLang="en-US" sz="2800" dirty="0">
                    <a:latin typeface="Times New Roman" panose="02020603050405020304" pitchFamily="18" charset="0"/>
                    <a:cs typeface="Times New Roman" panose="02020603050405020304" pitchFamily="18" charset="0"/>
                  </a:rPr>
                  <a:t>提供加密后的假名证书、私钥重构值</a:t>
                </a:r>
                <a14:m>
                  <m:oMath xmlns:m="http://schemas.openxmlformats.org/officeDocument/2006/math">
                    <m:r>
                      <a:rPr lang="en-US" altLang="zh-CN" sz="2800" b="0" i="1" dirty="0" smtClean="0">
                        <a:latin typeface="Cambria Math" panose="02040503050406030204" pitchFamily="18" charset="0"/>
                        <a:cs typeface="Times New Roman" panose="02020603050405020304" pitchFamily="18" charset="0"/>
                      </a:rPr>
                      <m:t>𝑐</m:t>
                    </m:r>
                  </m:oMath>
                </a14:m>
                <a:r>
                  <a:rPr lang="zh-CN" altLang="en-US" sz="2800" dirty="0">
                    <a:latin typeface="Times New Roman" panose="02020603050405020304" pitchFamily="18" charset="0"/>
                    <a:cs typeface="Times New Roman" panose="02020603050405020304" pitchFamily="18" charset="0"/>
                  </a:rPr>
                  <a:t>，并对消息签名</a:t>
                </a:r>
                <a:endParaRPr lang="en-US" altLang="zh-CN" sz="2800" dirty="0">
                  <a:latin typeface="Times New Roman" panose="02020603050405020304" pitchFamily="18" charset="0"/>
                  <a:cs typeface="Times New Roman" panose="02020603050405020304" pitchFamily="18" charset="0"/>
                </a:endParaRPr>
              </a:p>
              <a:p>
                <a:pPr marL="914400" lvl="1" indent="-514350">
                  <a:lnSpc>
                    <a:spcPct val="150000"/>
                  </a:lnSpc>
                </a:pPr>
                <a:r>
                  <a:rPr lang="zh-CN" altLang="en-US" sz="2400" dirty="0">
                    <a:latin typeface="Times New Roman" panose="02020603050405020304" pitchFamily="18" charset="0"/>
                    <a:cs typeface="Times New Roman" panose="02020603050405020304" pitchFamily="18" charset="0"/>
                  </a:rPr>
                  <a:t>其中，加密公钥</a:t>
                </a:r>
                <a14:m>
                  <m:oMath xmlns:m="http://schemas.openxmlformats.org/officeDocument/2006/math">
                    <m:r>
                      <a:rPr lang="zh-CN" altLang="en-US" sz="2400" i="1" dirty="0">
                        <a:latin typeface="Cambria Math" panose="02040503050406030204" pitchFamily="18" charset="0"/>
                        <a:cs typeface="Times New Roman" panose="02020603050405020304" pitchFamily="18" charset="0"/>
                      </a:rPr>
                      <m:t>为</m:t>
                    </m:r>
                    <m:r>
                      <a:rPr lang="en-US" altLang="zh-CN" sz="2400" b="0" i="1" dirty="0" smtClean="0">
                        <a:latin typeface="Cambria Math" panose="02040503050406030204" pitchFamily="18" charset="0"/>
                        <a:cs typeface="Times New Roman" panose="02020603050405020304" pitchFamily="18" charset="0"/>
                      </a:rPr>
                      <m:t> </m:t>
                    </m:r>
                    <m:r>
                      <a:rPr lang="en-US" altLang="zh-CN" sz="2400" i="1" dirty="0" smtClean="0">
                        <a:latin typeface="Cambria Math" panose="02040503050406030204" pitchFamily="18" charset="0"/>
                        <a:cs typeface="Times New Roman" panose="02020603050405020304" pitchFamily="18" charset="0"/>
                      </a:rPr>
                      <m:t>𝐽</m:t>
                    </m:r>
                    <m:r>
                      <a:rPr lang="en-US" altLang="zh-CN" sz="2400" i="1" dirty="0">
                        <a:latin typeface="Cambria Math" panose="02040503050406030204" pitchFamily="18" charset="0"/>
                        <a:cs typeface="Times New Roman" panose="02020603050405020304" pitchFamily="18" charset="0"/>
                      </a:rPr>
                      <m:t>=</m:t>
                    </m:r>
                    <m:r>
                      <a:rPr lang="en-US" altLang="zh-CN" sz="2400" i="1" dirty="0">
                        <a:latin typeface="Cambria Math" panose="02040503050406030204" pitchFamily="18" charset="0"/>
                        <a:cs typeface="Times New Roman" panose="02020603050405020304" pitchFamily="18" charset="0"/>
                      </a:rPr>
                      <m:t>𝐻</m:t>
                    </m:r>
                    <m:r>
                      <a:rPr lang="en-US" altLang="zh-CN" sz="2400" i="1" dirty="0">
                        <a:latin typeface="Cambria Math" panose="02040503050406030204" pitchFamily="18" charset="0"/>
                        <a:cs typeface="Times New Roman" panose="02020603050405020304" pitchFamily="18" charset="0"/>
                      </a:rPr>
                      <m:t>+</m:t>
                    </m:r>
                    <m:r>
                      <a:rPr lang="en-US" altLang="zh-CN" sz="2400" i="1" dirty="0" err="1">
                        <a:latin typeface="Cambria Math" panose="02040503050406030204" pitchFamily="18" charset="0"/>
                        <a:cs typeface="Times New Roman" panose="02020603050405020304" pitchFamily="18" charset="0"/>
                      </a:rPr>
                      <m:t>𝑓</m:t>
                    </m:r>
                    <m:r>
                      <a:rPr lang="en-US" altLang="zh-CN" sz="2400" i="1" baseline="-25000" dirty="0" err="1">
                        <a:latin typeface="Cambria Math" panose="02040503050406030204" pitchFamily="18" charset="0"/>
                        <a:cs typeface="Times New Roman" panose="02020603050405020304" pitchFamily="18" charset="0"/>
                      </a:rPr>
                      <m:t>𝑒</m:t>
                    </m:r>
                    <m:r>
                      <a:rPr lang="en-US" altLang="zh-CN" sz="2400" i="1" dirty="0">
                        <a:latin typeface="Cambria Math" panose="02040503050406030204" pitchFamily="18" charset="0"/>
                        <a:cs typeface="Times New Roman" panose="02020603050405020304" pitchFamily="18" charset="0"/>
                      </a:rPr>
                      <m:t>(</m:t>
                    </m:r>
                    <m:r>
                      <a:rPr lang="en-US" altLang="zh-CN" sz="2400" i="1" dirty="0" err="1">
                        <a:latin typeface="Cambria Math" panose="02040503050406030204" pitchFamily="18" charset="0"/>
                        <a:cs typeface="Times New Roman" panose="02020603050405020304" pitchFamily="18" charset="0"/>
                      </a:rPr>
                      <m:t>𝑖</m:t>
                    </m:r>
                    <m:r>
                      <a:rPr lang="en-US" altLang="zh-CN" sz="2400" i="1" dirty="0">
                        <a:latin typeface="Cambria Math" panose="02040503050406030204" pitchFamily="18" charset="0"/>
                        <a:cs typeface="Times New Roman" panose="02020603050405020304" pitchFamily="18" charset="0"/>
                      </a:rPr>
                      <m:t>)</m:t>
                    </m:r>
                    <m:r>
                      <a:rPr lang="en-US" altLang="zh-CN" sz="2400" i="1" dirty="0">
                        <a:latin typeface="Cambria Math" panose="02040503050406030204" pitchFamily="18" charset="0"/>
                        <a:cs typeface="Times New Roman" panose="02020603050405020304" pitchFamily="18" charset="0"/>
                      </a:rPr>
                      <m:t>𝐺</m:t>
                    </m:r>
                  </m:oMath>
                </a14:m>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 签名私钥为</a:t>
                </a: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证书的对应私钥</a:t>
                </a:r>
                <a:endParaRPr lang="en-US" altLang="zh-CN" sz="24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340768"/>
                <a:ext cx="8229600" cy="4525963"/>
              </a:xfrm>
              <a:blipFill rotWithShape="1">
                <a:blip r:embed="rId1"/>
                <a:stretch>
                  <a:fillRect t="-6" r="-1535" b="-24133"/>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系统的假名证书完整申请过程</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340768"/>
                <a:ext cx="8229600" cy="4525963"/>
              </a:xfrm>
            </p:spPr>
            <p:txBody>
              <a:bodyPr/>
              <a:lstStyle/>
              <a:p>
                <a:pPr marL="514350" indent="-514350">
                  <a:lnSpc>
                    <a:spcPct val="150000"/>
                  </a:lnSpc>
                  <a:buFont typeface="+mj-lt"/>
                  <a:buAutoNum type="arabicPeriod" startAt="5"/>
                </a:pPr>
                <a:r>
                  <a:rPr lang="en-US" altLang="zh-CN" sz="2800" dirty="0">
                    <a:latin typeface="Times New Roman" panose="02020603050405020304" pitchFamily="18" charset="0"/>
                    <a:cs typeface="Times New Roman" panose="02020603050405020304" pitchFamily="18" charset="0"/>
                  </a:rPr>
                  <a:t>RA</a:t>
                </a:r>
                <a:r>
                  <a:rPr lang="zh-CN" altLang="en-US" sz="2800" dirty="0">
                    <a:latin typeface="Times New Roman" panose="02020603050405020304" pitchFamily="18" charset="0"/>
                    <a:cs typeface="Times New Roman" panose="02020603050405020304" pitchFamily="18" charset="0"/>
                  </a:rPr>
                  <a:t>收到假名证书，按时间段（如</a:t>
                </a: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周）成批存储在网站上（如</a:t>
                </a:r>
                <a:r>
                  <a:rPr lang="en-US" altLang="zh-CN" sz="2800" dirty="0">
                    <a:latin typeface="Times New Roman" panose="02020603050405020304" pitchFamily="18" charset="0"/>
                    <a:cs typeface="Times New Roman" panose="02020603050405020304" pitchFamily="18" charset="0"/>
                  </a:rPr>
                  <a:t>.zip</a:t>
                </a:r>
                <a:r>
                  <a:rPr lang="zh-CN" altLang="en-US" sz="2800" dirty="0">
                    <a:latin typeface="Times New Roman" panose="02020603050405020304" pitchFamily="18" charset="0"/>
                    <a:cs typeface="Times New Roman" panose="02020603050405020304" pitchFamily="18" charset="0"/>
                  </a:rPr>
                  <a:t>），供用户自己批量下载</a:t>
                </a:r>
                <a:endParaRPr lang="en-US" altLang="zh-CN" sz="2800" dirty="0">
                  <a:latin typeface="Times New Roman" panose="02020603050405020304" pitchFamily="18" charset="0"/>
                  <a:cs typeface="Times New Roman" panose="02020603050405020304" pitchFamily="18" charset="0"/>
                </a:endParaRPr>
              </a:p>
              <a:p>
                <a:pPr marL="914400" lvl="1" indent="-514350">
                  <a:lnSpc>
                    <a:spcPct val="150000"/>
                  </a:lnSpc>
                </a:pPr>
                <a:r>
                  <a:rPr lang="zh-CN" altLang="en-US" sz="2400" dirty="0">
                    <a:latin typeface="Times New Roman" panose="02020603050405020304" pitchFamily="18" charset="0"/>
                    <a:cs typeface="Times New Roman" panose="02020603050405020304" pitchFamily="18" charset="0"/>
                  </a:rPr>
                  <a:t>批量证书一般使用时间段等命名</a:t>
                </a:r>
                <a:endParaRPr lang="en-US" altLang="zh-CN" sz="2400" dirty="0">
                  <a:latin typeface="Times New Roman" panose="02020603050405020304" pitchFamily="18" charset="0"/>
                  <a:cs typeface="Times New Roman" panose="02020603050405020304" pitchFamily="18" charset="0"/>
                </a:endParaRPr>
              </a:p>
              <a:p>
                <a:pPr marL="914400" lvl="1" indent="-514350">
                  <a:lnSpc>
                    <a:spcPct val="150000"/>
                  </a:lnSpc>
                </a:pPr>
                <a:r>
                  <a:rPr lang="zh-CN" altLang="en-US" sz="2400" dirty="0">
                    <a:latin typeface="Times New Roman" panose="02020603050405020304" pitchFamily="18" charset="0"/>
                    <a:cs typeface="Times New Roman" panose="02020603050405020304" pitchFamily="18" charset="0"/>
                  </a:rPr>
                  <a:t>单个假名证书直接以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𝐽</m:t>
                    </m:r>
                  </m:oMath>
                </a14:m>
                <a:r>
                  <a:rPr lang="zh-CN" altLang="en-US" sz="2400" dirty="0">
                    <a:latin typeface="Times New Roman" panose="02020603050405020304" pitchFamily="18" charset="0"/>
                    <a:cs typeface="Times New Roman" panose="02020603050405020304" pitchFamily="18" charset="0"/>
                  </a:rPr>
                  <a:t> 作为文件名</a:t>
                </a:r>
                <a:endParaRPr lang="en-US" altLang="zh-CN" sz="2400" dirty="0">
                  <a:latin typeface="Times New Roman" panose="02020603050405020304" pitchFamily="18" charset="0"/>
                  <a:cs typeface="Times New Roman" panose="02020603050405020304" pitchFamily="18" charset="0"/>
                </a:endParaRPr>
              </a:p>
              <a:p>
                <a:pPr marL="1314450" lvl="2" indent="-514350">
                  <a:lnSpc>
                    <a:spcPct val="150000"/>
                  </a:lnSpc>
                </a:pPr>
                <a:r>
                  <a:rPr lang="zh-CN" altLang="en-US" sz="2000" dirty="0">
                    <a:latin typeface="Times New Roman" panose="02020603050405020304" pitchFamily="18" charset="0"/>
                    <a:cs typeface="Times New Roman" panose="02020603050405020304" pitchFamily="18" charset="0"/>
                  </a:rPr>
                  <a:t>用户知道自己的</a:t>
                </a:r>
                <a14:m>
                  <m:oMath xmlns:m="http://schemas.openxmlformats.org/officeDocument/2006/math">
                    <m:r>
                      <a:rPr lang="en-US" altLang="zh-CN" sz="2000" b="0" i="0" dirty="0" smtClean="0">
                        <a:latin typeface="Cambria Math" panose="02040503050406030204" pitchFamily="18" charset="0"/>
                        <a:cs typeface="Times New Roman" panose="02020603050405020304" pitchFamily="18" charset="0"/>
                      </a:rPr>
                      <m:t> </m:t>
                    </m:r>
                    <m:r>
                      <a:rPr lang="en-US" altLang="zh-CN" sz="2000" i="1" dirty="0" smtClean="0">
                        <a:latin typeface="Cambria Math" panose="02040503050406030204" pitchFamily="18" charset="0"/>
                        <a:cs typeface="Times New Roman" panose="02020603050405020304" pitchFamily="18" charset="0"/>
                      </a:rPr>
                      <m:t>𝐽</m:t>
                    </m:r>
                  </m:oMath>
                </a14:m>
                <a:r>
                  <a:rPr lang="zh-CN" altLang="en-US" sz="2000" dirty="0">
                    <a:latin typeface="Times New Roman" panose="02020603050405020304" pitchFamily="18" charset="0"/>
                    <a:cs typeface="Times New Roman" panose="02020603050405020304" pitchFamily="18" charset="0"/>
                  </a:rPr>
                  <a:t>（每一个）</a:t>
                </a:r>
                <a:endParaRPr lang="en-US" altLang="zh-CN" sz="2000" dirty="0">
                  <a:latin typeface="Times New Roman" panose="02020603050405020304" pitchFamily="18" charset="0"/>
                  <a:cs typeface="Times New Roman" panose="02020603050405020304" pitchFamily="18" charset="0"/>
                </a:endParaRPr>
              </a:p>
              <a:p>
                <a:pPr marL="1314450" lvl="2" indent="-514350">
                  <a:lnSpc>
                    <a:spcPct val="150000"/>
                  </a:lnSpc>
                </a:pPr>
                <a:r>
                  <a:rPr lang="en-US" altLang="zh-CN" sz="2000" dirty="0">
                    <a:latin typeface="Times New Roman" panose="02020603050405020304" pitchFamily="18" charset="0"/>
                    <a:cs typeface="Times New Roman" panose="02020603050405020304" pitchFamily="18" charset="0"/>
                  </a:rPr>
                  <a:t>RA</a:t>
                </a:r>
                <a:r>
                  <a:rPr lang="zh-CN" altLang="en-US" sz="2000" dirty="0">
                    <a:latin typeface="Times New Roman" panose="02020603050405020304" pitchFamily="18" charset="0"/>
                    <a:cs typeface="Times New Roman" panose="02020603050405020304" pitchFamily="18" charset="0"/>
                  </a:rPr>
                  <a:t>知道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𝐽</m:t>
                    </m:r>
                  </m:oMath>
                </a14:m>
                <a:r>
                  <a:rPr lang="zh-CN" altLang="en-US" sz="2000" dirty="0">
                    <a:latin typeface="Times New Roman" panose="02020603050405020304" pitchFamily="18" charset="0"/>
                    <a:cs typeface="Times New Roman" panose="02020603050405020304" pitchFamily="18" charset="0"/>
                  </a:rPr>
                  <a:t>，但是不能解密其中证书、无法关联</a:t>
                </a:r>
                <a:endParaRPr lang="en-US" altLang="zh-CN" sz="2000" dirty="0">
                  <a:latin typeface="Times New Roman" panose="02020603050405020304" pitchFamily="18" charset="0"/>
                  <a:cs typeface="Times New Roman" panose="02020603050405020304" pitchFamily="18" charset="0"/>
                </a:endParaRPr>
              </a:p>
              <a:p>
                <a:pPr marL="914400" lvl="1" indent="-514350">
                  <a:lnSpc>
                    <a:spcPct val="150000"/>
                  </a:lnSpc>
                </a:pP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存储所有</a:t>
                </a:r>
                <a:r>
                  <a:rPr lang="en-US" altLang="zh-CN" sz="2400" dirty="0">
                    <a:latin typeface="Times New Roman" panose="02020603050405020304" pitchFamily="18" charset="0"/>
                    <a:cs typeface="Times New Roman" panose="02020603050405020304" pitchFamily="18" charset="0"/>
                  </a:rPr>
                  <a:t>Hash</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RA-to-PCA cert request</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340768"/>
                <a:ext cx="8229600" cy="4525963"/>
              </a:xfrm>
              <a:blipFill rotWithShape="1">
                <a:blip r:embed="rId1"/>
                <a:stretch>
                  <a:fillRect t="-6" b="13"/>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系统的假名证书完整申请过程</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系统的假名证书完整申请过程</a:t>
            </a:r>
            <a:endParaRPr lang="zh-CN" altLang="en-US" dirty="0"/>
          </a:p>
        </p:txBody>
      </p:sp>
      <mc:AlternateContent xmlns:mc="http://schemas.openxmlformats.org/markup-compatibility/2006" xmlns:a14="http://schemas.microsoft.com/office/drawing/2010/main">
        <mc:Choice Requires="a14">
          <p:graphicFrame>
            <p:nvGraphicFramePr>
              <p:cNvPr id="9" name="表格 9"/>
              <p:cNvGraphicFramePr>
                <a:graphicFrameLocks noGrp="1"/>
              </p:cNvGraphicFramePr>
              <p:nvPr>
                <p:ph idx="1"/>
              </p:nvPr>
            </p:nvGraphicFramePr>
            <p:xfrm>
              <a:off x="899592" y="1605280"/>
              <a:ext cx="7787208" cy="3015147"/>
            </p:xfrm>
            <a:graphic>
              <a:graphicData uri="http://schemas.openxmlformats.org/drawingml/2006/table">
                <a:tbl>
                  <a:tblPr firstRow="1" bandRow="1">
                    <a:tableStyleId>{00A15C55-8517-42AA-B614-E9B94910E393}</a:tableStyleId>
                  </a:tblPr>
                  <a:tblGrid>
                    <a:gridCol w="1182266"/>
                    <a:gridCol w="6604942"/>
                  </a:tblGrid>
                  <a:tr h="382641">
                    <a:tc>
                      <a:txBody>
                        <a:bodyPr/>
                        <a:lstStyle/>
                        <a:p>
                          <a:pPr algn="ctr"/>
                          <a:r>
                            <a:rPr lang="zh-CN" altLang="en-US" dirty="0"/>
                            <a:t>部件</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t>存储信息</a:t>
                          </a:r>
                          <a:endParaRPr lang="zh-CN" altLang="en-US" sz="1800" dirty="0"/>
                        </a:p>
                      </a:txBody>
                      <a:tcPr/>
                    </a:tc>
                  </a:tr>
                  <a:tr h="474581">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LA</a:t>
                          </a:r>
                          <a:endParaRPr lang="zh-CN" altLang="en-US" sz="18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800" dirty="0">
                              <a:latin typeface="Times New Roman" panose="02020603050405020304" pitchFamily="18" charset="0"/>
                              <a:cs typeface="Times New Roman" panose="02020603050405020304" pitchFamily="18" charset="0"/>
                            </a:rPr>
                            <a:t>初始链接种子</a:t>
                          </a:r>
                          <a14:m>
                            <m:oMath xmlns:m="http://schemas.openxmlformats.org/officeDocument/2006/math">
                              <m:r>
                                <a:rPr lang="en-US" altLang="zh-CN" sz="1800" b="0" i="1" dirty="0" smtClean="0">
                                  <a:latin typeface="Cambria Math" panose="02040503050406030204" pitchFamily="18" charset="0"/>
                                  <a:cs typeface="Times New Roman" panose="02020603050405020304" pitchFamily="18" charset="0"/>
                                </a:rPr>
                                <m:t>𝑙𝑣</m:t>
                              </m:r>
                              <m:r>
                                <a:rPr lang="en-US" altLang="zh-CN" sz="1800" b="0" i="1" dirty="0" smtClean="0">
                                  <a:latin typeface="Cambria Math" panose="02040503050406030204" pitchFamily="18" charset="0"/>
                                  <a:cs typeface="Times New Roman" panose="02020603050405020304" pitchFamily="18" charset="0"/>
                                </a:rPr>
                                <m:t>[</m:t>
                              </m:r>
                              <m:r>
                                <a:rPr lang="en-US" altLang="zh-CN" sz="1800" b="0" i="1" dirty="0" smtClean="0">
                                  <a:latin typeface="Cambria Math" panose="02040503050406030204" pitchFamily="18" charset="0"/>
                                  <a:cs typeface="Times New Roman" panose="02020603050405020304" pitchFamily="18" charset="0"/>
                                </a:rPr>
                                <m:t>0</m:t>
                              </m:r>
                              <m:r>
                                <a:rPr lang="en-US" altLang="zh-CN" sz="1800" b="0" i="1" dirty="0" smtClean="0">
                                  <a:latin typeface="Cambria Math" panose="02040503050406030204" pitchFamily="18" charset="0"/>
                                  <a:cs typeface="Times New Roman" panose="02020603050405020304" pitchFamily="18" charset="0"/>
                                </a:rPr>
                                <m:t>]</m:t>
                              </m:r>
                            </m:oMath>
                          </a14:m>
                          <a:r>
                            <a:rPr lang="zh-CN" altLang="en-US" sz="1800" dirty="0">
                              <a:latin typeface="Times New Roman" panose="02020603050405020304" pitchFamily="18" charset="0"/>
                              <a:cs typeface="Times New Roman" panose="02020603050405020304" pitchFamily="18" charset="0"/>
                            </a:rPr>
                            <a:t>、生成的预链接值</a:t>
                          </a:r>
                          <a14:m>
                            <m:oMath xmlns:m="http://schemas.openxmlformats.org/officeDocument/2006/math">
                              <m:r>
                                <a:rPr lang="en-US" altLang="zh-CN" sz="1800" b="0" i="1" dirty="0" smtClean="0">
                                  <a:latin typeface="Cambria Math" panose="02040503050406030204" pitchFamily="18" charset="0"/>
                                  <a:cs typeface="Times New Roman" panose="02020603050405020304" pitchFamily="18" charset="0"/>
                                </a:rPr>
                                <m:t>𝑝𝑙𝑣</m:t>
                              </m:r>
                              <m:r>
                                <a:rPr lang="en-US" altLang="zh-CN" sz="1800" i="1" dirty="0" smtClean="0">
                                  <a:latin typeface="Cambria Math" panose="02040503050406030204" pitchFamily="18" charset="0"/>
                                  <a:cs typeface="Times New Roman" panose="02020603050405020304" pitchFamily="18" charset="0"/>
                                </a:rPr>
                                <m:t>[</m:t>
                              </m:r>
                              <m:r>
                                <a:rPr lang="en-US" altLang="zh-CN" sz="1800" i="1" dirty="0" err="1">
                                  <a:latin typeface="Cambria Math" panose="02040503050406030204" pitchFamily="18" charset="0"/>
                                  <a:cs typeface="Times New Roman" panose="02020603050405020304" pitchFamily="18" charset="0"/>
                                </a:rPr>
                                <m:t>𝑖</m:t>
                              </m:r>
                              <m:r>
                                <a:rPr lang="en-US" altLang="zh-CN" sz="1800" i="1" dirty="0">
                                  <a:latin typeface="Cambria Math" panose="02040503050406030204" pitchFamily="18" charset="0"/>
                                  <a:cs typeface="Times New Roman" panose="02020603050405020304" pitchFamily="18" charset="0"/>
                                </a:rPr>
                                <m:t>, </m:t>
                              </m:r>
                              <m:r>
                                <a:rPr lang="en-US" altLang="zh-CN" sz="1800" i="1" dirty="0">
                                  <a:latin typeface="Cambria Math" panose="02040503050406030204" pitchFamily="18" charset="0"/>
                                  <a:cs typeface="Times New Roman" panose="02020603050405020304" pitchFamily="18" charset="0"/>
                                </a:rPr>
                                <m:t>𝑗</m:t>
                              </m:r>
                              <m:r>
                                <a:rPr lang="en-US" altLang="zh-CN" sz="1800" i="1" dirty="0">
                                  <a:latin typeface="Cambria Math" panose="02040503050406030204" pitchFamily="18" charset="0"/>
                                  <a:cs typeface="Times New Roman" panose="02020603050405020304" pitchFamily="18" charset="0"/>
                                </a:rPr>
                                <m:t>]</m:t>
                              </m:r>
                              <m:r>
                                <a:rPr lang="zh-CN" altLang="en-US" sz="1800" i="1" dirty="0">
                                  <a:latin typeface="Cambria Math" panose="02040503050406030204" pitchFamily="18" charset="0"/>
                                  <a:cs typeface="Times New Roman" panose="02020603050405020304" pitchFamily="18" charset="0"/>
                                </a:rPr>
                                <m:t>，</m:t>
                              </m:r>
                            </m:oMath>
                          </a14:m>
                          <a:r>
                            <a:rPr lang="zh-CN" altLang="en-US" sz="1800" dirty="0">
                              <a:latin typeface="Times New Roman" panose="02020603050405020304" pitchFamily="18" charset="0"/>
                              <a:cs typeface="Times New Roman" panose="02020603050405020304" pitchFamily="18" charset="0"/>
                            </a:rPr>
                            <a:t>链接值链标识符</a:t>
                          </a:r>
                          <a:r>
                            <a:rPr lang="en-US" altLang="zh-CN" sz="18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LCI</a:t>
                          </a:r>
                          <a:endParaRPr lang="zh-CN" altLang="en-US" sz="1800" dirty="0">
                            <a:latin typeface="Times New Roman" panose="02020603050405020304" pitchFamily="18" charset="0"/>
                            <a:cs typeface="Times New Roman" panose="02020603050405020304" pitchFamily="18" charset="0"/>
                          </a:endParaRPr>
                        </a:p>
                      </a:txBody>
                      <a:tcPr/>
                    </a:tc>
                  </a:tr>
                  <a:tr h="905052">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PCA</a:t>
                          </a:r>
                          <a:endParaRPr lang="zh-CN" altLang="en-US" sz="1800" dirty="0">
                            <a:latin typeface="Times New Roman" panose="02020603050405020304" pitchFamily="18" charset="0"/>
                            <a:cs typeface="Times New Roman" panose="02020603050405020304" pitchFamily="18" charset="0"/>
                          </a:endParaRPr>
                        </a:p>
                        <a:p>
                          <a:pPr algn="ctr">
                            <a:lnSpc>
                              <a:spcPct val="150000"/>
                            </a:lnSpc>
                          </a:pP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个预链接值</a:t>
                          </a:r>
                          <a14:m>
                            <m:oMath xmlns:m="http://schemas.openxmlformats.org/officeDocument/2006/math">
                              <m:r>
                                <a:rPr lang="en-US" altLang="zh-CN" sz="1800" b="0" i="1" dirty="0" smtClean="0">
                                  <a:latin typeface="Cambria Math" panose="02040503050406030204" pitchFamily="18" charset="0"/>
                                  <a:cs typeface="Times New Roman" panose="02020603050405020304" pitchFamily="18" charset="0"/>
                                </a:rPr>
                                <m:t>𝑝𝑙𝑣</m:t>
                              </m:r>
                              <m:r>
                                <a:rPr lang="en-US" altLang="zh-CN" sz="1800" i="1" dirty="0" smtClean="0">
                                  <a:latin typeface="Cambria Math" panose="02040503050406030204" pitchFamily="18" charset="0"/>
                                  <a:cs typeface="Times New Roman" panose="02020603050405020304" pitchFamily="18" charset="0"/>
                                </a:rPr>
                                <m:t>[</m:t>
                              </m:r>
                              <m:r>
                                <a:rPr lang="en-US" altLang="zh-CN" sz="1800" i="1" dirty="0" err="1">
                                  <a:latin typeface="Cambria Math" panose="02040503050406030204" pitchFamily="18" charset="0"/>
                                  <a:cs typeface="Times New Roman" panose="02020603050405020304" pitchFamily="18" charset="0"/>
                                </a:rPr>
                                <m:t>𝑖</m:t>
                              </m:r>
                              <m:r>
                                <a:rPr lang="en-US" altLang="zh-CN" sz="1800" i="1" dirty="0">
                                  <a:latin typeface="Cambria Math" panose="02040503050406030204" pitchFamily="18" charset="0"/>
                                  <a:cs typeface="Times New Roman" panose="02020603050405020304" pitchFamily="18" charset="0"/>
                                </a:rPr>
                                <m:t>, </m:t>
                              </m:r>
                              <m:r>
                                <a:rPr lang="en-US" altLang="zh-CN" sz="1800" i="1" dirty="0">
                                  <a:latin typeface="Cambria Math" panose="02040503050406030204" pitchFamily="18" charset="0"/>
                                  <a:cs typeface="Times New Roman" panose="02020603050405020304" pitchFamily="18" charset="0"/>
                                </a:rPr>
                                <m:t>𝑗</m:t>
                              </m:r>
                              <m:r>
                                <a:rPr lang="en-US" altLang="zh-CN" sz="1800" i="1" dirty="0">
                                  <a:latin typeface="Cambria Math" panose="02040503050406030204" pitchFamily="18" charset="0"/>
                                  <a:cs typeface="Times New Roman" panose="02020603050405020304" pitchFamily="18" charset="0"/>
                                </a:rPr>
                                <m:t>]</m:t>
                              </m:r>
                            </m:oMath>
                          </a14:m>
                          <a:r>
                            <a:rPr lang="zh-CN" altLang="en-US" sz="1800" dirty="0">
                              <a:latin typeface="Times New Roman" panose="02020603050405020304" pitchFamily="18" charset="0"/>
                              <a:cs typeface="Times New Roman" panose="02020603050405020304" pitchFamily="18" charset="0"/>
                            </a:rPr>
                            <a:t>的密文和对应的</a:t>
                          </a:r>
                          <a14:m>
                            <m:oMath xmlns:m="http://schemas.openxmlformats.org/officeDocument/2006/math">
                              <m:r>
                                <a:rPr lang="en-US" altLang="zh-CN" sz="1800" i="1" dirty="0" smtClean="0">
                                  <a:latin typeface="Cambria Math" panose="02040503050406030204" pitchFamily="18" charset="0"/>
                                  <a:cs typeface="Times New Roman" panose="02020603050405020304" pitchFamily="18" charset="0"/>
                                </a:rPr>
                                <m:t>[</m:t>
                              </m:r>
                              <m:r>
                                <a:rPr lang="en-US" altLang="zh-CN" sz="1800" i="1" dirty="0" err="1">
                                  <a:latin typeface="Cambria Math" panose="02040503050406030204" pitchFamily="18" charset="0"/>
                                  <a:cs typeface="Times New Roman" panose="02020603050405020304" pitchFamily="18" charset="0"/>
                                </a:rPr>
                                <m:t>𝑖</m:t>
                              </m:r>
                              <m:r>
                                <a:rPr lang="en-US" altLang="zh-CN" sz="1800" i="1" dirty="0">
                                  <a:latin typeface="Cambria Math" panose="02040503050406030204" pitchFamily="18" charset="0"/>
                                  <a:cs typeface="Times New Roman" panose="02020603050405020304" pitchFamily="18" charset="0"/>
                                </a:rPr>
                                <m:t>, </m:t>
                              </m:r>
                              <m:r>
                                <a:rPr lang="en-US" altLang="zh-CN" sz="1800" i="1" dirty="0">
                                  <a:latin typeface="Cambria Math" panose="02040503050406030204" pitchFamily="18" charset="0"/>
                                  <a:cs typeface="Times New Roman" panose="02020603050405020304" pitchFamily="18" charset="0"/>
                                </a:rPr>
                                <m:t>𝑗</m:t>
                              </m:r>
                              <m:r>
                                <a:rPr lang="en-US" altLang="zh-CN" sz="1800" i="1" dirty="0">
                                  <a:latin typeface="Cambria Math" panose="02040503050406030204" pitchFamily="18" charset="0"/>
                                  <a:cs typeface="Times New Roman" panose="02020603050405020304" pitchFamily="18" charset="0"/>
                                </a:rPr>
                                <m:t>]</m:t>
                              </m:r>
                            </m:oMath>
                          </a14:m>
                          <a:r>
                            <a:rPr lang="zh-CN" altLang="en-US" sz="1800" dirty="0">
                              <a:latin typeface="Times New Roman" panose="02020603050405020304" pitchFamily="18" charset="0"/>
                              <a:cs typeface="Times New Roman" panose="02020603050405020304" pitchFamily="18" charset="0"/>
                            </a:rPr>
                            <a:t>、链接值</a:t>
                          </a:r>
                          <a14:m>
                            <m:oMath xmlns:m="http://schemas.openxmlformats.org/officeDocument/2006/math">
                              <m:r>
                                <a:rPr lang="en-US" altLang="zh-CN" sz="1800" b="0" i="1" dirty="0" smtClean="0">
                                  <a:latin typeface="Cambria Math" panose="02040503050406030204" pitchFamily="18" charset="0"/>
                                  <a:cs typeface="Times New Roman" panose="02020603050405020304" pitchFamily="18" charset="0"/>
                                </a:rPr>
                                <m:t>𝑙𝑣</m:t>
                              </m:r>
                            </m:oMath>
                          </a14:m>
                          <a:r>
                            <a:rPr lang="zh-CN" altLang="en-US" sz="1800" dirty="0">
                              <a:latin typeface="Times New Roman" panose="02020603050405020304" pitchFamily="18" charset="0"/>
                              <a:cs typeface="Times New Roman" panose="02020603050405020304" pitchFamily="18" charset="0"/>
                            </a:rPr>
                            <a:t>、假名证书、</a:t>
                          </a:r>
                          <a:r>
                            <a:rPr lang="en-US" altLang="zh-CN" sz="1800" dirty="0">
                              <a:latin typeface="Times New Roman" panose="02020603050405020304" pitchFamily="18" charset="0"/>
                              <a:cs typeface="Times New Roman" panose="02020603050405020304" pitchFamily="18" charset="0"/>
                            </a:rPr>
                            <a:t>RA-PCA</a:t>
                          </a:r>
                          <a:r>
                            <a:rPr lang="zh-CN" altLang="en-US" sz="1800" dirty="0">
                              <a:latin typeface="Times New Roman" panose="02020603050405020304" pitchFamily="18" charset="0"/>
                              <a:cs typeface="Times New Roman" panose="02020603050405020304" pitchFamily="18" charset="0"/>
                            </a:rPr>
                            <a:t>假名证书请求的</a:t>
                          </a:r>
                          <a:r>
                            <a:rPr lang="en-US" altLang="zh-CN" sz="1800" dirty="0">
                              <a:latin typeface="Times New Roman" panose="02020603050405020304" pitchFamily="18" charset="0"/>
                              <a:cs typeface="Times New Roman" panose="02020603050405020304" pitchFamily="18" charset="0"/>
                            </a:rPr>
                            <a:t>Hash</a:t>
                          </a:r>
                          <a:r>
                            <a:rPr lang="zh-CN" altLang="en-US" sz="1800" dirty="0">
                              <a:latin typeface="Times New Roman" panose="02020603050405020304" pitchFamily="18" charset="0"/>
                              <a:cs typeface="Times New Roman" panose="02020603050405020304" pitchFamily="18" charset="0"/>
                            </a:rPr>
                            <a:t>值</a:t>
                          </a:r>
                          <a:endParaRPr lang="zh-CN" altLang="en-US" sz="1800" dirty="0">
                            <a:latin typeface="Times New Roman" panose="02020603050405020304" pitchFamily="18" charset="0"/>
                            <a:cs typeface="Times New Roman" panose="02020603050405020304" pitchFamily="18" charset="0"/>
                          </a:endParaRPr>
                        </a:p>
                      </a:txBody>
                      <a:tcPr/>
                    </a:tc>
                  </a:tr>
                  <a:tr h="565502">
                    <a:tc>
                      <a:txBody>
                        <a:bodyPr/>
                        <a:lstStyle/>
                        <a:p>
                          <a:pPr algn="ctr">
                            <a:lnSpc>
                              <a:spcPct val="150000"/>
                            </a:lnSpc>
                          </a:pPr>
                          <a:r>
                            <a:rPr lang="en-US" altLang="zh-CN" dirty="0">
                              <a:latin typeface="Times New Roman" panose="02020603050405020304" pitchFamily="18" charset="0"/>
                              <a:cs typeface="Times New Roman" panose="02020603050405020304" pitchFamily="18" charset="0"/>
                            </a:rPr>
                            <a:t>RA</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800" dirty="0">
                              <a:latin typeface="Times New Roman" panose="02020603050405020304" pitchFamily="18" charset="0"/>
                              <a:cs typeface="Times New Roman" panose="02020603050405020304" pitchFamily="18" charset="0"/>
                            </a:rPr>
                            <a:t>注册证书和其有效期、</a:t>
                          </a:r>
                          <a:r>
                            <a:rPr lang="en-US" altLang="zh-CN" sz="1800" dirty="0">
                              <a:latin typeface="Times New Roman" panose="02020603050405020304" pitchFamily="18" charset="0"/>
                              <a:cs typeface="Times New Roman" panose="02020603050405020304" pitchFamily="18" charset="0"/>
                            </a:rPr>
                            <a:t>RA-PCA</a:t>
                          </a:r>
                          <a:r>
                            <a:rPr lang="zh-CN" altLang="en-US" sz="1800" dirty="0">
                              <a:latin typeface="Times New Roman" panose="02020603050405020304" pitchFamily="18" charset="0"/>
                              <a:cs typeface="Times New Roman" panose="02020603050405020304" pitchFamily="18" charset="0"/>
                            </a:rPr>
                            <a:t>假名证书请求的</a:t>
                          </a:r>
                          <a:r>
                            <a:rPr lang="en-US" altLang="zh-CN" sz="1800" dirty="0">
                              <a:latin typeface="Times New Roman" panose="02020603050405020304" pitchFamily="18" charset="0"/>
                              <a:cs typeface="Times New Roman" panose="02020603050405020304" pitchFamily="18" charset="0"/>
                            </a:rPr>
                            <a:t>Hash</a:t>
                          </a:r>
                          <a:r>
                            <a:rPr lang="zh-CN" altLang="en-US" sz="1800" dirty="0">
                              <a:latin typeface="Times New Roman" panose="02020603050405020304" pitchFamily="18" charset="0"/>
                              <a:cs typeface="Times New Roman" panose="02020603050405020304" pitchFamily="18" charset="0"/>
                            </a:rPr>
                            <a:t>值、链接值链标识符</a:t>
                          </a:r>
                          <a:r>
                            <a:rPr lang="en-US" altLang="zh-CN" sz="18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LCI</a:t>
                          </a:r>
                          <a:endParaRPr lang="zh-CN" altLang="en-US" sz="18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r>
                </a:tbl>
              </a:graphicData>
            </a:graphic>
          </p:graphicFrame>
        </mc:Choice>
        <mc:Fallback xmlns="">
          <p:graphicFrame>
            <p:nvGraphicFramePr>
              <p:cNvPr id="9" name="表格 9"/>
              <p:cNvGraphicFramePr>
                <a:graphicFrameLocks noGrp="1"/>
              </p:cNvGraphicFramePr>
              <p:nvPr>
                <p:ph idx="1"/>
              </p:nvPr>
            </p:nvGraphicFramePr>
            <p:xfrm>
              <a:off x="899592" y="1605280"/>
              <a:ext cx="7787208" cy="3015147"/>
            </p:xfrm>
            <a:graphic>
              <a:graphicData uri="http://schemas.openxmlformats.org/drawingml/2006/table">
                <a:tbl>
                  <a:tblPr firstRow="1" bandRow="1">
                    <a:tableStyleId>{00A15C55-8517-42AA-B614-E9B94910E393}</a:tableStyleId>
                  </a:tblPr>
                  <a:tblGrid>
                    <a:gridCol w="1182266"/>
                    <a:gridCol w="6604942"/>
                  </a:tblGrid>
                  <a:tr h="382641">
                    <a:tc>
                      <a:txBody>
                        <a:bodyPr/>
                        <a:lstStyle/>
                        <a:p>
                          <a:pPr algn="ctr"/>
                          <a:r>
                            <a:rPr lang="zh-CN" altLang="en-US" dirty="0"/>
                            <a:t>部件</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800" dirty="0"/>
                            <a:t>存储信息</a:t>
                          </a:r>
                          <a:endParaRPr lang="zh-CN" altLang="en-US" sz="1800" dirty="0"/>
                        </a:p>
                      </a:txBody>
                      <a:tcPr/>
                    </a:tc>
                  </a:tr>
                  <a:tr h="984885">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LA</a:t>
                          </a:r>
                          <a:endParaRPr lang="zh-CN" altLang="en-US" sz="1800"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1"/>
                        </a:blipFill>
                      </a:tcPr>
                    </a:tc>
                  </a:tr>
                  <a:tr h="984885">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1800" dirty="0">
                              <a:latin typeface="Times New Roman" panose="02020603050405020304" pitchFamily="18" charset="0"/>
                              <a:cs typeface="Times New Roman" panose="02020603050405020304" pitchFamily="18" charset="0"/>
                            </a:rPr>
                            <a:t>PCA</a:t>
                          </a:r>
                          <a:endParaRPr lang="zh-CN" altLang="en-US" sz="1800" dirty="0">
                            <a:latin typeface="Times New Roman" panose="02020603050405020304" pitchFamily="18" charset="0"/>
                            <a:cs typeface="Times New Roman" panose="02020603050405020304" pitchFamily="18" charset="0"/>
                          </a:endParaRPr>
                        </a:p>
                        <a:p>
                          <a:pPr algn="ctr">
                            <a:lnSpc>
                              <a:spcPct val="150000"/>
                            </a:lnSpc>
                          </a:pPr>
                          <a:endParaRPr lang="zh-CN" altLang="en-US" dirty="0">
                            <a:latin typeface="Times New Roman" panose="02020603050405020304" pitchFamily="18" charset="0"/>
                            <a:cs typeface="Times New Roman" panose="02020603050405020304" pitchFamily="18" charset="0"/>
                          </a:endParaRPr>
                        </a:p>
                      </a:txBody>
                      <a:tcPr/>
                    </a:tc>
                    <a:tc>
                      <a:txBody>
                        <a:bodyPr/>
                        <a:lstStyle/>
                        <a:p>
                          <a:endParaRPr lang="zh-CN"/>
                        </a:p>
                      </a:txBody>
                      <a:tcPr>
                        <a:blipFill>
                          <a:blip r:embed="rId1"/>
                        </a:blipFill>
                      </a:tcPr>
                    </a:tc>
                  </a:tr>
                  <a:tr h="565502">
                    <a:tc>
                      <a:txBody>
                        <a:bodyPr/>
                        <a:lstStyle/>
                        <a:p>
                          <a:pPr algn="ctr">
                            <a:lnSpc>
                              <a:spcPct val="150000"/>
                            </a:lnSpc>
                          </a:pPr>
                          <a:r>
                            <a:rPr lang="en-US" altLang="zh-CN" dirty="0">
                              <a:latin typeface="Times New Roman" panose="02020603050405020304" pitchFamily="18" charset="0"/>
                              <a:cs typeface="Times New Roman" panose="02020603050405020304" pitchFamily="18" charset="0"/>
                            </a:rPr>
                            <a:t>RA</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800" dirty="0">
                              <a:latin typeface="Times New Roman" panose="02020603050405020304" pitchFamily="18" charset="0"/>
                              <a:cs typeface="Times New Roman" panose="02020603050405020304" pitchFamily="18" charset="0"/>
                            </a:rPr>
                            <a:t>注册证书和其有效期、</a:t>
                          </a:r>
                          <a:r>
                            <a:rPr lang="en-US" altLang="zh-CN" sz="1800" dirty="0">
                              <a:latin typeface="Times New Roman" panose="02020603050405020304" pitchFamily="18" charset="0"/>
                              <a:cs typeface="Times New Roman" panose="02020603050405020304" pitchFamily="18" charset="0"/>
                            </a:rPr>
                            <a:t>RA-PCA</a:t>
                          </a:r>
                          <a:r>
                            <a:rPr lang="zh-CN" altLang="en-US" sz="1800" dirty="0">
                              <a:latin typeface="Times New Roman" panose="02020603050405020304" pitchFamily="18" charset="0"/>
                              <a:cs typeface="Times New Roman" panose="02020603050405020304" pitchFamily="18" charset="0"/>
                            </a:rPr>
                            <a:t>假名证书请求的</a:t>
                          </a:r>
                          <a:r>
                            <a:rPr lang="en-US" altLang="zh-CN" sz="1800" dirty="0">
                              <a:latin typeface="Times New Roman" panose="02020603050405020304" pitchFamily="18" charset="0"/>
                              <a:cs typeface="Times New Roman" panose="02020603050405020304" pitchFamily="18" charset="0"/>
                            </a:rPr>
                            <a:t>Hash</a:t>
                          </a:r>
                          <a:r>
                            <a:rPr lang="zh-CN" altLang="en-US" sz="1800" dirty="0">
                              <a:latin typeface="Times New Roman" panose="02020603050405020304" pitchFamily="18" charset="0"/>
                              <a:cs typeface="Times New Roman" panose="02020603050405020304" pitchFamily="18" charset="0"/>
                            </a:rPr>
                            <a:t>值、链接值链标识符</a:t>
                          </a:r>
                          <a:r>
                            <a:rPr lang="en-US" altLang="zh-CN" sz="18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LCI</a:t>
                          </a:r>
                          <a:endParaRPr lang="zh-CN" altLang="en-US" sz="18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a:tc>
                  </a:tr>
                </a:tbl>
              </a:graphicData>
            </a:graphic>
          </p:graphicFrame>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340768"/>
                <a:ext cx="86868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LOP</a:t>
                </a:r>
                <a:r>
                  <a:rPr lang="zh-CN" altLang="en-US" sz="2800" dirty="0">
                    <a:latin typeface="Times New Roman" panose="02020603050405020304" pitchFamily="18" charset="0"/>
                    <a:cs typeface="Times New Roman" panose="02020603050405020304" pitchFamily="18" charset="0"/>
                  </a:rPr>
                  <a:t>仅仅是转发假名证书的申请消息</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不知道消息具体内容，因为是使用</a:t>
                </a: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公钥加密的</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800" dirty="0">
                    <a:latin typeface="Times New Roman" panose="02020603050405020304" pitchFamily="18" charset="0"/>
                    <a:cs typeface="Times New Roman" panose="02020603050405020304" pitchFamily="18" charset="0"/>
                  </a:rPr>
                  <a:t>LOP</a:t>
                </a:r>
                <a:r>
                  <a:rPr lang="zh-CN" altLang="en-US" sz="2800" dirty="0">
                    <a:latin typeface="Times New Roman" panose="02020603050405020304" pitchFamily="18" charset="0"/>
                    <a:cs typeface="Times New Roman" panose="02020603050405020304" pitchFamily="18" charset="0"/>
                  </a:rPr>
                  <a:t>知道物理位置，但是</a:t>
                </a:r>
                <a:r>
                  <a:rPr lang="zh-CN" altLang="en-US" sz="2800" dirty="0">
                    <a:solidFill>
                      <a:srgbClr val="F08700"/>
                    </a:solidFill>
                    <a:latin typeface="Times New Roman" panose="02020603050405020304" pitchFamily="18" charset="0"/>
                    <a:cs typeface="Times New Roman" panose="02020603050405020304" pitchFamily="18" charset="0"/>
                  </a:rPr>
                  <a:t>不能</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联系“车辆的物理位置”和“实名证书”</a:t>
                </a:r>
                <a:r>
                  <a:rPr lang="zh-CN" altLang="en-US" sz="2400" dirty="0">
                    <a:latin typeface="Cambria Math" panose="02040503050406030204" pitchFamily="18" charset="0"/>
                    <a:cs typeface="Times New Roman" panose="02020603050405020304" pitchFamily="18" charset="0"/>
                  </a:rPr>
                  <a:t> ⟹ </a:t>
                </a:r>
                <a:r>
                  <a:rPr lang="en-US" altLang="zh-CN" sz="2400" dirty="0">
                    <a:solidFill>
                      <a:srgbClr val="006BB7"/>
                    </a:solidFill>
                    <a:latin typeface="Times New Roman" panose="02020603050405020304" pitchFamily="18" charset="0"/>
                    <a:cs typeface="Times New Roman" panose="02020603050405020304" pitchFamily="18" charset="0"/>
                  </a:rPr>
                  <a:t>RA</a:t>
                </a:r>
                <a:r>
                  <a:rPr lang="zh-CN" altLang="en-US" sz="2400" dirty="0">
                    <a:solidFill>
                      <a:srgbClr val="006BB7"/>
                    </a:solidFill>
                    <a:latin typeface="Times New Roman" panose="02020603050405020304" pitchFamily="18" charset="0"/>
                    <a:cs typeface="Times New Roman" panose="02020603050405020304" pitchFamily="18" charset="0"/>
                  </a:rPr>
                  <a:t>公钥加密</a:t>
                </a:r>
                <a:endParaRPr lang="en-US" altLang="zh-CN" sz="2400" dirty="0">
                  <a:solidFill>
                    <a:srgbClr val="006BB7"/>
                  </a:solidFill>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联系“车辆的物理位置”和“假名证书”</a:t>
                </a:r>
                <a:r>
                  <a:rPr lang="zh-CN" altLang="en-US" sz="2400" dirty="0">
                    <a:latin typeface="Cambria Math" panose="02040503050406030204" pitchFamily="18" charset="0"/>
                    <a:cs typeface="Times New Roman" panose="02020603050405020304" pitchFamily="18" charset="0"/>
                  </a:rPr>
                  <a:t>⟹ </a:t>
                </a:r>
                <a14:m>
                  <m:oMath xmlns:m="http://schemas.openxmlformats.org/officeDocument/2006/math">
                    <m:r>
                      <a:rPr lang="zh-CN" altLang="en-US" sz="2400" i="1" dirty="0">
                        <a:solidFill>
                          <a:srgbClr val="006BB7"/>
                        </a:solidFill>
                        <a:latin typeface="Cambria Math" panose="02040503050406030204" pitchFamily="18" charset="0"/>
                        <a:cs typeface="Times New Roman" panose="02020603050405020304" pitchFamily="18" charset="0"/>
                      </a:rPr>
                      <m:t>公钥</m:t>
                    </m:r>
                    <m:r>
                      <a:rPr lang="en-US" altLang="zh-CN" sz="2400" b="0" i="1" dirty="0" smtClean="0">
                        <a:solidFill>
                          <a:srgbClr val="006BB7"/>
                        </a:solidFill>
                        <a:latin typeface="Cambria Math" panose="02040503050406030204" pitchFamily="18" charset="0"/>
                        <a:cs typeface="Times New Roman" panose="02020603050405020304" pitchFamily="18" charset="0"/>
                      </a:rPr>
                      <m:t> </m:t>
                    </m:r>
                    <m:r>
                      <a:rPr lang="en-US" altLang="zh-CN" sz="2400" i="1" dirty="0" smtClean="0">
                        <a:solidFill>
                          <a:srgbClr val="006BB7"/>
                        </a:solidFill>
                        <a:latin typeface="Cambria Math" panose="02040503050406030204" pitchFamily="18" charset="0"/>
                        <a:cs typeface="Times New Roman" panose="02020603050405020304" pitchFamily="18" charset="0"/>
                      </a:rPr>
                      <m:t>𝐽</m:t>
                    </m:r>
                  </m:oMath>
                </a14:m>
                <a:r>
                  <a:rPr lang="zh-CN" altLang="en-US" sz="2400" dirty="0">
                    <a:solidFill>
                      <a:srgbClr val="006BB7"/>
                    </a:solidFill>
                    <a:latin typeface="Times New Roman" panose="02020603050405020304" pitchFamily="18" charset="0"/>
                    <a:cs typeface="Times New Roman" panose="02020603050405020304" pitchFamily="18" charset="0"/>
                  </a:rPr>
                  <a:t> 加密</a:t>
                </a:r>
                <a:r>
                  <a:rPr lang="en-US" altLang="zh-CN" sz="2400" dirty="0">
                    <a:solidFill>
                      <a:srgbClr val="006BB7"/>
                    </a:solidFill>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上述证书都是加密状态</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b="1" dirty="0">
                    <a:latin typeface="Times New Roman" panose="02020603050405020304" pitchFamily="18" charset="0"/>
                    <a:cs typeface="Times New Roman" panose="02020603050405020304" pitchFamily="18" charset="0"/>
                  </a:rPr>
                  <a:t>知晓物理位置，就认为有可能知道车的物理信息</a:t>
                </a:r>
                <a:endParaRPr lang="en-US" altLang="zh-CN" sz="2400" b="1"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340768"/>
                <a:ext cx="8686800" cy="4525963"/>
              </a:xfrm>
              <a:blipFill rotWithShape="1">
                <a:blip r:embed="rId1"/>
                <a:stretch>
                  <a:fillRect t="-6" b="-352"/>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pPr>
              <a:lnSpc>
                <a:spcPts val="4400"/>
              </a:lnSpc>
            </a:pPr>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系统的假名证书申请过程</a:t>
            </a:r>
            <a:r>
              <a:rPr lang="en-US" altLang="zh-CN" dirty="0">
                <a:latin typeface="Times New Roman" panose="02020603050405020304" pitchFamily="18" charset="0"/>
                <a:cs typeface="Times New Roman" panose="02020603050405020304" pitchFamily="18" charset="0"/>
              </a:rPr>
              <a:t>——LOP</a:t>
            </a:r>
            <a:r>
              <a:rPr lang="zh-CN" altLang="en-US" dirty="0">
                <a:latin typeface="Times New Roman" panose="02020603050405020304" pitchFamily="18" charset="0"/>
                <a:cs typeface="Times New Roman" panose="02020603050405020304" pitchFamily="18" charset="0"/>
              </a:rPr>
              <a:t>分析</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67544" y="1196752"/>
                <a:ext cx="8579296" cy="4525963"/>
              </a:xfrm>
            </p:spPr>
            <p:txBody>
              <a:bodyPr/>
              <a:lstStyle/>
              <a:p>
                <a:pPr>
                  <a:lnSpc>
                    <a:spcPct val="150000"/>
                  </a:lnSpc>
                </a:pP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执行</a:t>
                </a:r>
                <a:r>
                  <a:rPr lang="en-US" altLang="zh-CN" sz="2400" dirty="0">
                    <a:latin typeface="Times New Roman" panose="02020603050405020304" pitchFamily="18" charset="0"/>
                    <a:cs typeface="Times New Roman" panose="02020603050405020304" pitchFamily="18" charset="0"/>
                  </a:rPr>
                  <a:t>Butterfly</a:t>
                </a:r>
                <a:r>
                  <a:rPr lang="zh-CN" altLang="en-US" sz="2400" dirty="0">
                    <a:latin typeface="Times New Roman" panose="02020603050405020304" pitchFamily="18" charset="0"/>
                    <a:cs typeface="Times New Roman" panose="02020603050405020304" pitchFamily="18" charset="0"/>
                  </a:rPr>
                  <a:t>扩张、请求预链接值</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𝑝𝑙𝑣</m:t>
                    </m:r>
                    <m:r>
                      <a:rPr lang="en-US" altLang="zh-CN" sz="2400" i="1" dirty="0" smtClean="0">
                        <a:latin typeface="Cambria Math" panose="02040503050406030204" pitchFamily="18" charset="0"/>
                        <a:cs typeface="Times New Roman" panose="02020603050405020304" pitchFamily="18" charset="0"/>
                      </a:rPr>
                      <m:t>[</m:t>
                    </m:r>
                    <m:r>
                      <a:rPr lang="en-US" altLang="zh-CN" sz="2400" i="1" dirty="0" err="1">
                        <a:latin typeface="Cambria Math" panose="02040503050406030204" pitchFamily="18" charset="0"/>
                        <a:cs typeface="Times New Roman" panose="02020603050405020304" pitchFamily="18" charset="0"/>
                      </a:rPr>
                      <m:t>𝑖</m:t>
                    </m:r>
                    <m:r>
                      <a:rPr lang="en-US" altLang="zh-CN" sz="2400" i="1" dirty="0">
                        <a:latin typeface="Cambria Math" panose="02040503050406030204" pitchFamily="18" charset="0"/>
                        <a:cs typeface="Times New Roman" panose="02020603050405020304" pitchFamily="18" charset="0"/>
                      </a:rPr>
                      <m:t>, </m:t>
                    </m:r>
                    <m:r>
                      <a:rPr lang="en-US" altLang="zh-CN" sz="2400" i="1" dirty="0">
                        <a:latin typeface="Cambria Math" panose="02040503050406030204" pitchFamily="18" charset="0"/>
                        <a:cs typeface="Times New Roman" panose="02020603050405020304" pitchFamily="18" charset="0"/>
                      </a:rPr>
                      <m:t>𝑗</m:t>
                    </m:r>
                    <m:r>
                      <a:rPr lang="en-US" altLang="zh-CN" sz="2400" i="1" dirty="0" smtClean="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a:lnSpc>
                    <a:spcPct val="150000"/>
                  </a:lnSpc>
                </a:pP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知道</a:t>
                </a:r>
                <a:r>
                  <a:rPr lang="zh-CN" altLang="en-US" sz="2400" dirty="0">
                    <a:solidFill>
                      <a:srgbClr val="006BB7"/>
                    </a:solidFill>
                    <a:latin typeface="Times New Roman" panose="02020603050405020304" pitchFamily="18" charset="0"/>
                    <a:cs typeface="Times New Roman" panose="02020603050405020304" pitchFamily="18" charset="0"/>
                  </a:rPr>
                  <a:t>实名证书（即注册证书）</a:t>
                </a:r>
                <a:r>
                  <a:rPr lang="zh-CN" altLang="en-US" sz="2400" dirty="0">
                    <a:latin typeface="Times New Roman" panose="02020603050405020304" pitchFamily="18" charset="0"/>
                    <a:cs typeface="Times New Roman" panose="02020603050405020304" pitchFamily="18" charset="0"/>
                  </a:rPr>
                  <a:t>信息，但是</a:t>
                </a:r>
                <a:r>
                  <a:rPr lang="zh-CN" altLang="en-US" sz="2400" dirty="0">
                    <a:solidFill>
                      <a:srgbClr val="F08700"/>
                    </a:solidFill>
                    <a:latin typeface="Times New Roman" panose="02020603050405020304" pitchFamily="18" charset="0"/>
                    <a:cs typeface="Times New Roman" panose="02020603050405020304" pitchFamily="18" charset="0"/>
                  </a:rPr>
                  <a:t>不能</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000" dirty="0">
                    <a:latin typeface="Times New Roman" panose="02020603050405020304" pitchFamily="18" charset="0"/>
                    <a:cs typeface="Times New Roman" panose="02020603050405020304" pitchFamily="18" charset="0"/>
                  </a:rPr>
                  <a:t>联系“车辆用户物理位置”和“实名</a:t>
                </a:r>
                <a:r>
                  <a:rPr lang="en-US" altLang="zh-CN" sz="2000" dirty="0">
                    <a:latin typeface="Times New Roman" panose="02020603050405020304" pitchFamily="18" charset="0"/>
                    <a:cs typeface="Times New Roman" panose="02020603050405020304" pitchFamily="18" charset="0"/>
                  </a:rPr>
                  <a:t>/</a:t>
                </a:r>
                <a:r>
                  <a:rPr lang="zh-CN" altLang="en-US" sz="2000" dirty="0">
                    <a:solidFill>
                      <a:srgbClr val="006BB7"/>
                    </a:solidFill>
                    <a:latin typeface="Times New Roman" panose="02020603050405020304" pitchFamily="18" charset="0"/>
                    <a:cs typeface="Times New Roman" panose="02020603050405020304" pitchFamily="18" charset="0"/>
                  </a:rPr>
                  <a:t>加密证书（指</a:t>
                </a:r>
                <a14:m>
                  <m:oMath xmlns:m="http://schemas.openxmlformats.org/officeDocument/2006/math">
                    <m:r>
                      <a:rPr lang="en-US" altLang="zh-CN" sz="2000" i="1" dirty="0" smtClean="0">
                        <a:solidFill>
                          <a:srgbClr val="006BB7"/>
                        </a:solidFill>
                        <a:latin typeface="Cambria Math" panose="02040503050406030204" pitchFamily="18" charset="0"/>
                        <a:cs typeface="Times New Roman" panose="02020603050405020304" pitchFamily="18" charset="0"/>
                      </a:rPr>
                      <m:t>𝐽</m:t>
                    </m:r>
                  </m:oMath>
                </a14:m>
                <a:r>
                  <a:rPr lang="zh-CN" altLang="en-US" sz="2000" dirty="0">
                    <a:solidFill>
                      <a:srgbClr val="006BB7"/>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en-US" altLang="zh-CN" sz="1800" dirty="0">
                    <a:latin typeface="Times New Roman" panose="02020603050405020304" pitchFamily="18" charset="0"/>
                    <a:cs typeface="Times New Roman" panose="02020603050405020304" pitchFamily="18" charset="0"/>
                  </a:rPr>
                  <a:t>RA</a:t>
                </a:r>
                <a:r>
                  <a:rPr lang="zh-CN" altLang="en-US" sz="1800" dirty="0">
                    <a:latin typeface="Times New Roman" panose="02020603050405020304" pitchFamily="18" charset="0"/>
                    <a:cs typeface="Times New Roman" panose="02020603050405020304" pitchFamily="18" charset="0"/>
                  </a:rPr>
                  <a:t>不知道物理位置信息</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经过了</a:t>
                </a:r>
                <a:r>
                  <a:rPr lang="en-US" altLang="zh-CN" sz="1800" dirty="0">
                    <a:latin typeface="Times New Roman" panose="02020603050405020304" pitchFamily="18" charset="0"/>
                    <a:cs typeface="Times New Roman" panose="02020603050405020304" pitchFamily="18" charset="0"/>
                  </a:rPr>
                  <a:t>LOP</a:t>
                </a:r>
                <a:endParaRPr lang="en-US" altLang="zh-CN" sz="1800" dirty="0">
                  <a:latin typeface="Times New Roman" panose="02020603050405020304" pitchFamily="18" charset="0"/>
                  <a:cs typeface="Times New Roman" panose="02020603050405020304" pitchFamily="18" charset="0"/>
                </a:endParaRPr>
              </a:p>
              <a:p>
                <a:pPr lvl="1">
                  <a:lnSpc>
                    <a:spcPct val="150000"/>
                  </a:lnSpc>
                </a:pPr>
                <a:r>
                  <a:rPr lang="zh-CN" altLang="en-US" sz="2000" dirty="0">
                    <a:latin typeface="Times New Roman" panose="02020603050405020304" pitchFamily="18" charset="0"/>
                    <a:cs typeface="Times New Roman" panose="02020603050405020304" pitchFamily="18" charset="0"/>
                  </a:rPr>
                  <a:t>联系“实名证书”和“假名证书”</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en-US" altLang="zh-CN" sz="1800" dirty="0">
                    <a:latin typeface="Times New Roman" panose="02020603050405020304" pitchFamily="18" charset="0"/>
                    <a:cs typeface="Times New Roman" panose="02020603050405020304" pitchFamily="18" charset="0"/>
                  </a:rPr>
                  <a:t>RA</a:t>
                </a:r>
                <a:r>
                  <a:rPr lang="zh-CN" altLang="en-US" sz="1800" dirty="0">
                    <a:latin typeface="Times New Roman" panose="02020603050405020304" pitchFamily="18" charset="0"/>
                    <a:cs typeface="Times New Roman" panose="02020603050405020304" pitchFamily="18" charset="0"/>
                  </a:rPr>
                  <a:t>不知道假名证书的最后公钥，有</a:t>
                </a:r>
                <a:r>
                  <a:rPr lang="en-US" altLang="zh-CN" sz="1800" dirty="0">
                    <a:latin typeface="Times New Roman" panose="02020603050405020304" pitchFamily="18" charset="0"/>
                    <a:cs typeface="Times New Roman" panose="02020603050405020304" pitchFamily="18" charset="0"/>
                  </a:rPr>
                  <a:t>PCA</a:t>
                </a:r>
                <a:r>
                  <a:rPr lang="zh-CN" altLang="en-US" sz="1800" dirty="0">
                    <a:latin typeface="Times New Roman" panose="02020603050405020304" pitchFamily="18" charset="0"/>
                    <a:cs typeface="Times New Roman" panose="02020603050405020304" pitchFamily="18" charset="0"/>
                  </a:rPr>
                  <a:t>加入因子</a:t>
                </a:r>
                <a:endParaRPr lang="en-US" altLang="zh-CN" sz="1800" dirty="0">
                  <a:latin typeface="Times New Roman" panose="02020603050405020304" pitchFamily="18" charset="0"/>
                  <a:cs typeface="Times New Roman" panose="02020603050405020304" pitchFamily="18" charset="0"/>
                </a:endParaRPr>
              </a:p>
              <a:p>
                <a:pPr lvl="2">
                  <a:lnSpc>
                    <a:spcPct val="150000"/>
                  </a:lnSpc>
                </a:pPr>
                <a:r>
                  <a:rPr lang="en-US" altLang="zh-CN" sz="1800" dirty="0">
                    <a:latin typeface="Times New Roman" panose="02020603050405020304" pitchFamily="18" charset="0"/>
                    <a:cs typeface="Times New Roman" panose="02020603050405020304" pitchFamily="18" charset="0"/>
                  </a:rPr>
                  <a:t>RA</a:t>
                </a:r>
                <a:r>
                  <a:rPr lang="zh-CN" altLang="en-US" sz="1800" dirty="0">
                    <a:latin typeface="Times New Roman" panose="02020603050405020304" pitchFamily="18" charset="0"/>
                    <a:cs typeface="Times New Roman" panose="02020603050405020304" pitchFamily="18" charset="0"/>
                  </a:rPr>
                  <a:t>不知道</a:t>
                </a:r>
                <a:r>
                  <a:rPr lang="en-US" altLang="zh-CN" sz="1800" dirty="0">
                    <a:latin typeface="Times New Roman" panose="02020603050405020304" pitchFamily="18" charset="0"/>
                    <a:cs typeface="Times New Roman" panose="02020603050405020304" pitchFamily="18" charset="0"/>
                  </a:rPr>
                  <a:t>j</a:t>
                </a:r>
                <a:r>
                  <a:rPr lang="zh-CN" altLang="en-US" sz="1800" dirty="0">
                    <a:latin typeface="Times New Roman" panose="02020603050405020304" pitchFamily="18" charset="0"/>
                    <a:cs typeface="Times New Roman" panose="02020603050405020304" pitchFamily="18" charset="0"/>
                  </a:rPr>
                  <a:t>假名证书的证书序列号，</a:t>
                </a:r>
                <a:r>
                  <a:rPr lang="en-US" altLang="zh-CN" sz="18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个</a:t>
                </a:r>
                <a14:m>
                  <m:oMath xmlns:m="http://schemas.openxmlformats.org/officeDocument/2006/math">
                    <m:r>
                      <a:rPr lang="en-US" altLang="zh-CN" sz="1800" b="0" i="1" dirty="0" smtClean="0">
                        <a:latin typeface="Cambria Math" panose="02040503050406030204" pitchFamily="18" charset="0"/>
                        <a:cs typeface="Times New Roman" panose="02020603050405020304" pitchFamily="18" charset="0"/>
                      </a:rPr>
                      <m:t>𝑝𝑙𝑣</m:t>
                    </m:r>
                    <m:r>
                      <a:rPr lang="en-US" altLang="zh-CN" sz="1800" i="1" dirty="0" smtClean="0">
                        <a:latin typeface="Cambria Math" panose="02040503050406030204" pitchFamily="18" charset="0"/>
                        <a:cs typeface="Times New Roman" panose="02020603050405020304" pitchFamily="18" charset="0"/>
                      </a:rPr>
                      <m:t>[</m:t>
                    </m:r>
                    <m:r>
                      <a:rPr lang="en-US" altLang="zh-CN" sz="1800" i="1" dirty="0" err="1">
                        <a:latin typeface="Cambria Math" panose="02040503050406030204" pitchFamily="18" charset="0"/>
                        <a:cs typeface="Times New Roman" panose="02020603050405020304" pitchFamily="18" charset="0"/>
                      </a:rPr>
                      <m:t>𝑖</m:t>
                    </m:r>
                    <m:r>
                      <a:rPr lang="en-US" altLang="zh-CN" sz="1800" i="1" dirty="0">
                        <a:latin typeface="Cambria Math" panose="02040503050406030204" pitchFamily="18" charset="0"/>
                        <a:cs typeface="Times New Roman" panose="02020603050405020304" pitchFamily="18" charset="0"/>
                      </a:rPr>
                      <m:t>, </m:t>
                    </m:r>
                    <m:r>
                      <a:rPr lang="en-US" altLang="zh-CN" sz="1800" i="1" dirty="0">
                        <a:latin typeface="Cambria Math" panose="02040503050406030204" pitchFamily="18" charset="0"/>
                        <a:cs typeface="Times New Roman" panose="02020603050405020304" pitchFamily="18" charset="0"/>
                      </a:rPr>
                      <m:t>𝑗</m:t>
                    </m:r>
                    <m:r>
                      <a:rPr lang="en-US" altLang="zh-CN" sz="1800" i="1" dirty="0">
                        <a:latin typeface="Cambria Math" panose="02040503050406030204" pitchFamily="18" charset="0"/>
                        <a:cs typeface="Times New Roman" panose="02020603050405020304" pitchFamily="18" charset="0"/>
                      </a:rPr>
                      <m:t>]</m:t>
                    </m:r>
                  </m:oMath>
                </a14:m>
                <a:r>
                  <a:rPr lang="zh-CN" altLang="en-US" sz="1800" dirty="0">
                    <a:latin typeface="Times New Roman" panose="02020603050405020304" pitchFamily="18" charset="0"/>
                    <a:cs typeface="Times New Roman" panose="02020603050405020304" pitchFamily="18" charset="0"/>
                  </a:rPr>
                  <a:t>是密文、</a:t>
                </a:r>
                <a:r>
                  <a:rPr lang="en-US" altLang="zh-CN" sz="1800" dirty="0">
                    <a:latin typeface="Times New Roman" panose="02020603050405020304" pitchFamily="18" charset="0"/>
                    <a:cs typeface="Times New Roman" panose="02020603050405020304" pitchFamily="18" charset="0"/>
                  </a:rPr>
                  <a:t>PCA</a:t>
                </a:r>
                <a:r>
                  <a:rPr lang="zh-CN" altLang="en-US" sz="1800" dirty="0">
                    <a:latin typeface="Times New Roman" panose="02020603050405020304" pitchFamily="18" charset="0"/>
                    <a:cs typeface="Times New Roman" panose="02020603050405020304" pitchFamily="18" charset="0"/>
                  </a:rPr>
                  <a:t>合成最终链接值</a:t>
                </a:r>
                <a:endParaRPr lang="en-US" altLang="zh-CN" sz="1800" dirty="0">
                  <a:latin typeface="Times New Roman" panose="02020603050405020304" pitchFamily="18" charset="0"/>
                  <a:cs typeface="Times New Roman" panose="02020603050405020304" pitchFamily="18" charset="0"/>
                </a:endParaRPr>
              </a:p>
              <a:p>
                <a:pPr lvl="1">
                  <a:lnSpc>
                    <a:spcPct val="150000"/>
                  </a:lnSpc>
                </a:pPr>
                <a:r>
                  <a:rPr lang="zh-CN" altLang="en-US" sz="2000" dirty="0">
                    <a:latin typeface="Times New Roman" panose="02020603050405020304" pitchFamily="18" charset="0"/>
                    <a:cs typeface="Times New Roman" panose="02020603050405020304" pitchFamily="18" charset="0"/>
                  </a:rPr>
                  <a:t>联系“多张假名证书”</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zh-CN" altLang="en-US" sz="1800" dirty="0">
                    <a:latin typeface="Times New Roman" panose="02020603050405020304" pitchFamily="18" charset="0"/>
                    <a:cs typeface="Times New Roman" panose="02020603050405020304" pitchFamily="18" charset="0"/>
                  </a:rPr>
                  <a:t>每个假名证书由</a:t>
                </a:r>
                <a:r>
                  <a:rPr lang="en-US" altLang="zh-CN" sz="1800" dirty="0">
                    <a:latin typeface="Times New Roman" panose="02020603050405020304" pitchFamily="18" charset="0"/>
                    <a:cs typeface="Times New Roman" panose="02020603050405020304" pitchFamily="18" charset="0"/>
                  </a:rPr>
                  <a:t>PCA</a:t>
                </a:r>
                <a:r>
                  <a:rPr lang="zh-CN" altLang="en-US" sz="1800" dirty="0">
                    <a:latin typeface="Times New Roman" panose="02020603050405020304" pitchFamily="18" charset="0"/>
                    <a:cs typeface="Times New Roman" panose="02020603050405020304" pitchFamily="18" charset="0"/>
                  </a:rPr>
                  <a:t>使用不同的 𝐽 加密，无法解密</a:t>
                </a:r>
                <a:endParaRPr lang="zh-CN" altLang="en-US" sz="18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67544" y="1196752"/>
                <a:ext cx="8579296" cy="4525963"/>
              </a:xfrm>
              <a:blipFill rotWithShape="1">
                <a:blip r:embed="rId1"/>
                <a:stretch>
                  <a:fillRect l="-2" t="-9" r="7" b="-17311"/>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系统的假名证书申请过程</a:t>
            </a:r>
            <a:r>
              <a:rPr lang="en-US" altLang="zh-CN" dirty="0">
                <a:latin typeface="Times New Roman" panose="02020603050405020304" pitchFamily="18" charset="0"/>
                <a:cs typeface="Times New Roman" panose="02020603050405020304" pitchFamily="18" charset="0"/>
              </a:rPr>
              <a:t>——RA</a:t>
            </a:r>
            <a:r>
              <a:rPr lang="zh-CN" altLang="en-US" dirty="0">
                <a:latin typeface="Times New Roman" panose="02020603050405020304" pitchFamily="18" charset="0"/>
                <a:cs typeface="Times New Roman" panose="02020603050405020304" pitchFamily="18" charset="0"/>
              </a:rPr>
              <a:t>分析</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1043608" y="1268760"/>
            <a:ext cx="6707718" cy="4824536"/>
          </a:xfrm>
          <a:prstGeom prst="rect">
            <a:avLst/>
          </a:prstGeom>
        </p:spPr>
      </p:pic>
      <p:sp>
        <p:nvSpPr>
          <p:cNvPr id="7" name="文本框 6"/>
          <p:cNvSpPr txBox="1"/>
          <p:nvPr/>
        </p:nvSpPr>
        <p:spPr>
          <a:xfrm>
            <a:off x="3940267" y="2827784"/>
            <a:ext cx="65" cy="276999"/>
          </a:xfrm>
          <a:prstGeom prst="rect">
            <a:avLst/>
          </a:prstGeom>
          <a:noFill/>
        </p:spPr>
        <p:txBody>
          <a:bodyPr wrap="none" lIns="0" tIns="0" rIns="0" bIns="0" rtlCol="0">
            <a:spAutoFit/>
          </a:bodyPr>
          <a:lstStyle/>
          <a:p>
            <a:endParaRPr lang="zh-CN" altLang="en-US" dirty="0"/>
          </a:p>
        </p:txBody>
      </p:sp>
      <p:grpSp>
        <p:nvGrpSpPr>
          <p:cNvPr id="3" name="组合 2"/>
          <p:cNvGrpSpPr/>
          <p:nvPr/>
        </p:nvGrpSpPr>
        <p:grpSpPr>
          <a:xfrm>
            <a:off x="1157107" y="1700808"/>
            <a:ext cx="6750778" cy="4392488"/>
            <a:chOff x="1319097" y="1844824"/>
            <a:chExt cx="6750778" cy="4392488"/>
          </a:xfrm>
        </p:grpSpPr>
        <p:grpSp>
          <p:nvGrpSpPr>
            <p:cNvPr id="16" name="组合 15"/>
            <p:cNvGrpSpPr/>
            <p:nvPr/>
          </p:nvGrpSpPr>
          <p:grpSpPr>
            <a:xfrm>
              <a:off x="5004048" y="2921942"/>
              <a:ext cx="3065827" cy="2624907"/>
              <a:chOff x="5004048" y="2921942"/>
              <a:chExt cx="3065827" cy="2624907"/>
            </a:xfrm>
          </p:grpSpPr>
          <p:sp>
            <p:nvSpPr>
              <p:cNvPr id="8" name="矩形 7"/>
              <p:cNvSpPr/>
              <p:nvPr/>
            </p:nvSpPr>
            <p:spPr>
              <a:xfrm>
                <a:off x="5004048" y="2921942"/>
                <a:ext cx="3065827" cy="1993141"/>
              </a:xfrm>
              <a:prstGeom prst="rect">
                <a:avLst/>
              </a:prstGeom>
              <a:noFill/>
              <a:ln>
                <a:solidFill>
                  <a:srgbClr val="F0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9" name="文本框 8"/>
                  <p:cNvSpPr txBox="1"/>
                  <p:nvPr/>
                </p:nvSpPr>
                <p:spPr>
                  <a:xfrm>
                    <a:off x="5375062" y="4623519"/>
                    <a:ext cx="2622805" cy="923330"/>
                  </a:xfrm>
                  <a:prstGeom prst="rect">
                    <a:avLst/>
                  </a:prstGeom>
                  <a:noFill/>
                </p:spPr>
                <p:txBody>
                  <a:bodyPr wrap="square" rtlCol="0">
                    <a:spAutoFit/>
                  </a:bodyPr>
                  <a:lstStyle/>
                  <a:p>
                    <a:r>
                      <a:rPr lang="en-US" altLang="zh-CN" dirty="0">
                        <a:solidFill>
                          <a:srgbClr val="006BB7"/>
                        </a:solidFill>
                      </a:rPr>
                      <a:t>CA</a:t>
                    </a:r>
                    <a:r>
                      <a:rPr lang="zh-CN" altLang="en-US" dirty="0">
                        <a:solidFill>
                          <a:srgbClr val="006BB7"/>
                        </a:solidFill>
                      </a:rPr>
                      <a:t>计算公钥重构值</a:t>
                    </a:r>
                    <a14:m>
                      <m:oMath xmlns:m="http://schemas.openxmlformats.org/officeDocument/2006/math">
                        <m:sSub>
                          <m:sSubPr>
                            <m:ctrlPr>
                              <a:rPr lang="en-US" altLang="zh-CN" i="1" smtClean="0">
                                <a:solidFill>
                                  <a:srgbClr val="006BB7"/>
                                </a:solidFill>
                                <a:latin typeface="Cambria Math" panose="02040503050406030204" pitchFamily="18" charset="0"/>
                              </a:rPr>
                            </m:ctrlPr>
                          </m:sSubPr>
                          <m:e>
                            <m:r>
                              <a:rPr lang="en-US" altLang="zh-CN" b="0" i="1" smtClean="0">
                                <a:solidFill>
                                  <a:srgbClr val="006BB7"/>
                                </a:solidFill>
                                <a:latin typeface="Cambria Math" panose="02040503050406030204" pitchFamily="18" charset="0"/>
                              </a:rPr>
                              <m:t>𝑃</m:t>
                            </m:r>
                          </m:e>
                          <m:sub>
                            <m:r>
                              <a:rPr lang="en-US" altLang="zh-CN" b="0" i="1" smtClean="0">
                                <a:solidFill>
                                  <a:srgbClr val="006BB7"/>
                                </a:solidFill>
                                <a:latin typeface="Cambria Math" panose="02040503050406030204" pitchFamily="18" charset="0"/>
                              </a:rPr>
                              <m:t>𝑈</m:t>
                            </m:r>
                          </m:sub>
                        </m:sSub>
                      </m:oMath>
                    </a14:m>
                    <a:r>
                      <a:rPr lang="zh-CN" altLang="en-US" dirty="0">
                        <a:solidFill>
                          <a:srgbClr val="006BB7"/>
                        </a:solidFill>
                      </a:rPr>
                      <a:t>，生成证书</a:t>
                    </a:r>
                    <a14:m>
                      <m:oMath xmlns:m="http://schemas.openxmlformats.org/officeDocument/2006/math">
                        <m:sSub>
                          <m:sSubPr>
                            <m:ctrlPr>
                              <a:rPr lang="en-US" altLang="zh-CN" i="1">
                                <a:solidFill>
                                  <a:srgbClr val="006BB7"/>
                                </a:solidFill>
                                <a:latin typeface="Cambria Math" panose="02040503050406030204" pitchFamily="18" charset="0"/>
                              </a:rPr>
                            </m:ctrlPr>
                          </m:sSubPr>
                          <m:e>
                            <m:r>
                              <a:rPr lang="en-US" altLang="zh-CN" b="0" i="1" smtClean="0">
                                <a:solidFill>
                                  <a:srgbClr val="006BB7"/>
                                </a:solidFill>
                                <a:latin typeface="Cambria Math" panose="02040503050406030204" pitchFamily="18" charset="0"/>
                              </a:rPr>
                              <m:t>𝐶</m:t>
                            </m:r>
                            <m:r>
                              <m:rPr>
                                <m:sty m:val="p"/>
                              </m:rPr>
                              <a:rPr lang="en-US" altLang="zh-CN" i="1">
                                <a:solidFill>
                                  <a:srgbClr val="006BB7"/>
                                </a:solidFill>
                                <a:latin typeface="Cambria Math" panose="02040503050406030204" pitchFamily="18" charset="0"/>
                              </a:rPr>
                              <m:t>ert</m:t>
                            </m:r>
                          </m:e>
                          <m:sub>
                            <m:r>
                              <a:rPr lang="en-US" altLang="zh-CN" i="1">
                                <a:solidFill>
                                  <a:srgbClr val="006BB7"/>
                                </a:solidFill>
                                <a:latin typeface="Cambria Math" panose="02040503050406030204" pitchFamily="18" charset="0"/>
                              </a:rPr>
                              <m:t>𝑈</m:t>
                            </m:r>
                          </m:sub>
                        </m:sSub>
                      </m:oMath>
                    </a14:m>
                    <a:r>
                      <a:rPr lang="zh-CN" altLang="en-US" dirty="0">
                        <a:solidFill>
                          <a:srgbClr val="006BB7"/>
                        </a:solidFill>
                      </a:rPr>
                      <a:t>及私钥重构值 </a:t>
                    </a:r>
                    <a14:m>
                      <m:oMath xmlns:m="http://schemas.openxmlformats.org/officeDocument/2006/math">
                        <m:r>
                          <a:rPr lang="en-US" altLang="zh-CN" i="1" dirty="0" smtClean="0">
                            <a:solidFill>
                              <a:srgbClr val="006BB7"/>
                            </a:solidFill>
                            <a:latin typeface="Cambria Math" panose="02040503050406030204" pitchFamily="18" charset="0"/>
                          </a:rPr>
                          <m:t>𝑟</m:t>
                        </m:r>
                      </m:oMath>
                    </a14:m>
                    <a:endParaRPr lang="zh-CN" altLang="en-US" dirty="0">
                      <a:solidFill>
                        <a:srgbClr val="006BB7"/>
                      </a:solidFill>
                    </a:endParaRPr>
                  </a:p>
                </p:txBody>
              </p:sp>
            </mc:Choice>
            <mc:Fallback>
              <p:sp>
                <p:nvSpPr>
                  <p:cNvPr id="9" name="文本框 8"/>
                  <p:cNvSpPr txBox="1">
                    <a:spLocks noRot="1" noChangeAspect="1" noMove="1" noResize="1" noEditPoints="1" noAdjustHandles="1" noChangeArrowheads="1" noChangeShapeType="1" noTextEdit="1"/>
                  </p:cNvSpPr>
                  <p:nvPr/>
                </p:nvSpPr>
                <p:spPr>
                  <a:xfrm>
                    <a:off x="5375062" y="4623519"/>
                    <a:ext cx="2622805" cy="923330"/>
                  </a:xfrm>
                  <a:prstGeom prst="rect">
                    <a:avLst/>
                  </a:prstGeom>
                  <a:blipFill rotWithShape="1">
                    <a:blip r:embed="rId2"/>
                  </a:blipFill>
                </p:spPr>
                <p:txBody>
                  <a:bodyPr/>
                  <a:lstStyle/>
                  <a:p>
                    <a:r>
                      <a:rPr lang="zh-CN" altLang="en-US">
                        <a:noFill/>
                      </a:rPr>
                      <a:t> </a:t>
                    </a:r>
                  </a:p>
                </p:txBody>
              </p:sp>
            </mc:Fallback>
          </mc:AlternateContent>
        </p:grpSp>
        <p:grpSp>
          <p:nvGrpSpPr>
            <p:cNvPr id="2" name="组合 1"/>
            <p:cNvGrpSpPr/>
            <p:nvPr/>
          </p:nvGrpSpPr>
          <p:grpSpPr>
            <a:xfrm>
              <a:off x="1319097" y="1844824"/>
              <a:ext cx="3684951" cy="4392488"/>
              <a:chOff x="1319097" y="1844824"/>
              <a:chExt cx="3684951" cy="4392488"/>
            </a:xfrm>
          </p:grpSpPr>
          <p:grpSp>
            <p:nvGrpSpPr>
              <p:cNvPr id="17" name="组合 16"/>
              <p:cNvGrpSpPr/>
              <p:nvPr/>
            </p:nvGrpSpPr>
            <p:grpSpPr>
              <a:xfrm>
                <a:off x="1403648" y="1844824"/>
                <a:ext cx="3600400" cy="1608276"/>
                <a:chOff x="1403648" y="1844824"/>
                <a:chExt cx="3600400" cy="1608276"/>
              </a:xfrm>
            </p:grpSpPr>
            <p:sp>
              <p:nvSpPr>
                <p:cNvPr id="5" name="矩形 4"/>
                <p:cNvSpPr/>
                <p:nvPr/>
              </p:nvSpPr>
              <p:spPr>
                <a:xfrm>
                  <a:off x="1403648" y="1844824"/>
                  <a:ext cx="3600400" cy="1008112"/>
                </a:xfrm>
                <a:prstGeom prst="rect">
                  <a:avLst/>
                </a:prstGeom>
                <a:noFill/>
                <a:ln>
                  <a:solidFill>
                    <a:srgbClr val="F0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6" name="文本框 5"/>
                    <p:cNvSpPr txBox="1"/>
                    <p:nvPr/>
                  </p:nvSpPr>
                  <p:spPr>
                    <a:xfrm>
                      <a:off x="1509969" y="2529770"/>
                      <a:ext cx="2160240" cy="923330"/>
                    </a:xfrm>
                    <a:prstGeom prst="rect">
                      <a:avLst/>
                    </a:prstGeom>
                    <a:noFill/>
                  </p:spPr>
                  <p:txBody>
                    <a:bodyPr wrap="square" rtlCol="0">
                      <a:spAutoFit/>
                    </a:bodyPr>
                    <a:lstStyle/>
                    <a:p>
                      <a:r>
                        <a:rPr lang="zh-CN" altLang="en-US" dirty="0">
                          <a:solidFill>
                            <a:srgbClr val="006BB7"/>
                          </a:solidFill>
                        </a:rPr>
                        <a:t>用户生成临时公私钥 </a:t>
                      </a:r>
                      <a14:m>
                        <m:oMath xmlns:m="http://schemas.openxmlformats.org/officeDocument/2006/math">
                          <m:sSub>
                            <m:sSubPr>
                              <m:ctrlPr>
                                <a:rPr lang="en-US" altLang="zh-CN" sz="1800" i="1" smtClean="0">
                                  <a:solidFill>
                                    <a:srgbClr val="006BB7"/>
                                  </a:solidFill>
                                  <a:latin typeface="Cambria Math" panose="02040503050406030204" pitchFamily="18" charset="0"/>
                                </a:rPr>
                              </m:ctrlPr>
                            </m:sSubPr>
                            <m:e>
                              <m:r>
                                <a:rPr lang="en-US" altLang="zh-CN" sz="1800" b="0" i="1" smtClean="0">
                                  <a:solidFill>
                                    <a:srgbClr val="006BB7"/>
                                  </a:solidFill>
                                  <a:latin typeface="Cambria Math" panose="02040503050406030204" pitchFamily="18" charset="0"/>
                                </a:rPr>
                                <m:t>𝑘</m:t>
                              </m:r>
                            </m:e>
                            <m:sub>
                              <m:r>
                                <a:rPr lang="en-US" altLang="zh-CN" sz="1800" b="0" i="1" smtClean="0">
                                  <a:solidFill>
                                    <a:srgbClr val="006BB7"/>
                                  </a:solidFill>
                                  <a:latin typeface="Cambria Math" panose="02040503050406030204" pitchFamily="18" charset="0"/>
                                </a:rPr>
                                <m:t>𝑈</m:t>
                              </m:r>
                            </m:sub>
                          </m:sSub>
                          <m:r>
                            <a:rPr lang="en-US" altLang="zh-CN" sz="1800" b="0" i="1" smtClean="0">
                              <a:solidFill>
                                <a:srgbClr val="006BB7"/>
                              </a:solidFill>
                              <a:latin typeface="Cambria Math" panose="02040503050406030204" pitchFamily="18" charset="0"/>
                            </a:rPr>
                            <m:t>, </m:t>
                          </m:r>
                          <m:sSub>
                            <m:sSubPr>
                              <m:ctrlPr>
                                <a:rPr lang="en-US" altLang="zh-CN" sz="1800" b="0" i="1" smtClean="0">
                                  <a:solidFill>
                                    <a:srgbClr val="006BB7"/>
                                  </a:solidFill>
                                  <a:latin typeface="Cambria Math" panose="02040503050406030204" pitchFamily="18" charset="0"/>
                                </a:rPr>
                              </m:ctrlPr>
                            </m:sSubPr>
                            <m:e>
                              <m:r>
                                <a:rPr lang="en-US" altLang="zh-CN" sz="1800" b="0" i="1" smtClean="0">
                                  <a:solidFill>
                                    <a:srgbClr val="006BB7"/>
                                  </a:solidFill>
                                  <a:latin typeface="Cambria Math" panose="02040503050406030204" pitchFamily="18" charset="0"/>
                                </a:rPr>
                                <m:t>𝑅</m:t>
                              </m:r>
                            </m:e>
                            <m:sub>
                              <m:r>
                                <a:rPr lang="en-US" altLang="zh-CN" sz="1800" b="0" i="1" smtClean="0">
                                  <a:solidFill>
                                    <a:srgbClr val="006BB7"/>
                                  </a:solidFill>
                                  <a:latin typeface="Cambria Math" panose="02040503050406030204" pitchFamily="18" charset="0"/>
                                </a:rPr>
                                <m:t>𝑈</m:t>
                              </m:r>
                            </m:sub>
                          </m:sSub>
                        </m:oMath>
                      </a14:m>
                      <a:r>
                        <a:rPr lang="zh-CN" altLang="en-US" dirty="0">
                          <a:solidFill>
                            <a:srgbClr val="006BB7"/>
                          </a:solidFill>
                        </a:rPr>
                        <a:t>，向</a:t>
                      </a:r>
                      <a:r>
                        <a:rPr lang="en-US" altLang="zh-CN" dirty="0">
                          <a:solidFill>
                            <a:srgbClr val="006BB7"/>
                          </a:solidFill>
                        </a:rPr>
                        <a:t>CA</a:t>
                      </a:r>
                      <a:r>
                        <a:rPr lang="zh-CN" altLang="en-US" dirty="0">
                          <a:solidFill>
                            <a:srgbClr val="006BB7"/>
                          </a:solidFill>
                        </a:rPr>
                        <a:t>请求证书</a:t>
                      </a:r>
                      <a:endParaRPr lang="zh-CN" altLang="en-US" dirty="0">
                        <a:solidFill>
                          <a:srgbClr val="006BB7"/>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1509969" y="2529770"/>
                      <a:ext cx="2160240" cy="923330"/>
                    </a:xfrm>
                    <a:prstGeom prst="rect">
                      <a:avLst/>
                    </a:prstGeom>
                    <a:blipFill rotWithShape="1">
                      <a:blip r:embed="rId3"/>
                    </a:blipFill>
                  </p:spPr>
                  <p:txBody>
                    <a:bodyPr/>
                    <a:lstStyle/>
                    <a:p>
                      <a:r>
                        <a:rPr lang="zh-CN" altLang="en-US">
                          <a:noFill/>
                        </a:rPr>
                        <a:t> </a:t>
                      </a:r>
                    </a:p>
                  </p:txBody>
                </p:sp>
              </mc:Fallback>
            </mc:AlternateContent>
          </p:grpSp>
          <p:grpSp>
            <p:nvGrpSpPr>
              <p:cNvPr id="15" name="组合 14"/>
              <p:cNvGrpSpPr/>
              <p:nvPr/>
            </p:nvGrpSpPr>
            <p:grpSpPr>
              <a:xfrm>
                <a:off x="1319097" y="4485020"/>
                <a:ext cx="2604831" cy="1752292"/>
                <a:chOff x="1319097" y="4485020"/>
                <a:chExt cx="2604831" cy="1752292"/>
              </a:xfrm>
            </p:grpSpPr>
            <p:sp>
              <p:nvSpPr>
                <p:cNvPr id="10" name="矩形 9"/>
                <p:cNvSpPr/>
                <p:nvPr/>
              </p:nvSpPr>
              <p:spPr>
                <a:xfrm>
                  <a:off x="1403648" y="5085184"/>
                  <a:ext cx="2520280" cy="1152128"/>
                </a:xfrm>
                <a:prstGeom prst="rect">
                  <a:avLst/>
                </a:prstGeom>
                <a:noFill/>
                <a:ln>
                  <a:solidFill>
                    <a:srgbClr val="F0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1" name="文本框 10"/>
                    <p:cNvSpPr txBox="1"/>
                    <p:nvPr/>
                  </p:nvSpPr>
                  <p:spPr>
                    <a:xfrm>
                      <a:off x="1319097" y="4485020"/>
                      <a:ext cx="2160240" cy="923330"/>
                    </a:xfrm>
                    <a:prstGeom prst="rect">
                      <a:avLst/>
                    </a:prstGeom>
                    <a:noFill/>
                  </p:spPr>
                  <p:txBody>
                    <a:bodyPr wrap="square" rtlCol="0">
                      <a:spAutoFit/>
                    </a:bodyPr>
                    <a:lstStyle/>
                    <a:p>
                      <a:r>
                        <a:rPr lang="zh-CN" altLang="en-US" dirty="0">
                          <a:solidFill>
                            <a:srgbClr val="006BB7"/>
                          </a:solidFill>
                        </a:rPr>
                        <a:t>用户计算最终公私钥</a:t>
                      </a:r>
                      <a:r>
                        <a:rPr lang="zh-CN" altLang="en-US" sz="1800" dirty="0">
                          <a:solidFill>
                            <a:srgbClr val="006BB7"/>
                          </a:solidFill>
                          <a:latin typeface="Times New Roman" panose="02020603050405020304" pitchFamily="18" charset="0"/>
                          <a:cs typeface="Times New Roman" panose="02020603050405020304" pitchFamily="18" charset="0"/>
                        </a:rPr>
                        <a:t>即</a:t>
                      </a:r>
                      <a14:m>
                        <m:oMath xmlns:m="http://schemas.openxmlformats.org/officeDocument/2006/math">
                          <m:r>
                            <a:rPr lang="en-US" altLang="zh-CN" sz="1800" b="0" i="0" smtClean="0">
                              <a:solidFill>
                                <a:srgbClr val="006BB7"/>
                              </a:solidFill>
                              <a:latin typeface="Cambria Math" panose="02040503050406030204" pitchFamily="18" charset="0"/>
                            </a:rPr>
                            <m:t> </m:t>
                          </m:r>
                          <m:sSub>
                            <m:sSubPr>
                              <m:ctrlPr>
                                <a:rPr lang="en-US" altLang="zh-CN" sz="1800" i="1">
                                  <a:solidFill>
                                    <a:srgbClr val="006BB7"/>
                                  </a:solidFill>
                                  <a:latin typeface="Cambria Math" panose="02040503050406030204" pitchFamily="18" charset="0"/>
                                </a:rPr>
                              </m:ctrlPr>
                            </m:sSubPr>
                            <m:e>
                              <m:r>
                                <a:rPr lang="en-US" altLang="zh-CN" sz="1800" b="0" i="1" smtClean="0">
                                  <a:solidFill>
                                    <a:srgbClr val="006BB7"/>
                                  </a:solidFill>
                                  <a:latin typeface="Cambria Math" panose="02040503050406030204" pitchFamily="18" charset="0"/>
                                </a:rPr>
                                <m:t>𝑑</m:t>
                              </m:r>
                            </m:e>
                            <m:sub>
                              <m:r>
                                <a:rPr lang="en-US" altLang="zh-CN" sz="1800" i="1">
                                  <a:solidFill>
                                    <a:srgbClr val="006BB7"/>
                                  </a:solidFill>
                                  <a:latin typeface="Cambria Math" panose="02040503050406030204" pitchFamily="18" charset="0"/>
                                </a:rPr>
                                <m:t>𝑈</m:t>
                              </m:r>
                            </m:sub>
                          </m:sSub>
                          <m:r>
                            <a:rPr lang="en-US" altLang="zh-CN" sz="1800" i="1">
                              <a:solidFill>
                                <a:srgbClr val="006BB7"/>
                              </a:solidFill>
                              <a:latin typeface="Cambria Math" panose="02040503050406030204" pitchFamily="18" charset="0"/>
                            </a:rPr>
                            <m:t>, </m:t>
                          </m:r>
                          <m:sSub>
                            <m:sSubPr>
                              <m:ctrlPr>
                                <a:rPr lang="en-US" altLang="zh-CN" sz="1800" i="1">
                                  <a:solidFill>
                                    <a:srgbClr val="006BB7"/>
                                  </a:solidFill>
                                  <a:latin typeface="Cambria Math" panose="02040503050406030204" pitchFamily="18" charset="0"/>
                                </a:rPr>
                              </m:ctrlPr>
                            </m:sSubPr>
                            <m:e>
                              <m:r>
                                <a:rPr lang="en-US" altLang="zh-CN" sz="1800" b="0" i="1" smtClean="0">
                                  <a:solidFill>
                                    <a:srgbClr val="006BB7"/>
                                  </a:solidFill>
                                  <a:latin typeface="Cambria Math" panose="02040503050406030204" pitchFamily="18" charset="0"/>
                                </a:rPr>
                                <m:t>𝑄</m:t>
                              </m:r>
                            </m:e>
                            <m:sub>
                              <m:r>
                                <a:rPr lang="en-US" altLang="zh-CN" sz="1800" b="0" i="1" smtClean="0">
                                  <a:solidFill>
                                    <a:srgbClr val="006BB7"/>
                                  </a:solidFill>
                                  <a:latin typeface="Cambria Math" panose="02040503050406030204" pitchFamily="18" charset="0"/>
                                </a:rPr>
                                <m:t>𝑈</m:t>
                              </m:r>
                            </m:sub>
                          </m:sSub>
                        </m:oMath>
                      </a14:m>
                      <a:endParaRPr lang="en-US" altLang="zh-CN" sz="1800" dirty="0">
                        <a:latin typeface="Times New Roman" panose="02020603050405020304" pitchFamily="18" charset="0"/>
                        <a:cs typeface="Times New Roman" panose="02020603050405020304" pitchFamily="18" charset="0"/>
                      </a:endParaRPr>
                    </a:p>
                    <a:p>
                      <a:endParaRPr lang="zh-CN" altLang="en-US" dirty="0">
                        <a:solidFill>
                          <a:srgbClr val="006BB7"/>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1319097" y="4485020"/>
                      <a:ext cx="2160240" cy="923330"/>
                    </a:xfrm>
                    <a:prstGeom prst="rect">
                      <a:avLst/>
                    </a:prstGeom>
                    <a:blipFill rotWithShape="1">
                      <a:blip r:embed="rId4"/>
                    </a:blipFill>
                  </p:spPr>
                  <p:txBody>
                    <a:bodyPr/>
                    <a:lstStyle/>
                    <a:p>
                      <a:r>
                        <a:rPr lang="zh-CN" altLang="en-US">
                          <a:noFill/>
                        </a:rPr>
                        <a:t> </a:t>
                      </a:r>
                    </a:p>
                  </p:txBody>
                </p:sp>
              </mc:Fallback>
            </mc:AlternateContent>
          </p:grpSp>
        </p:grpSp>
      </p:grpSp>
      <p:sp>
        <p:nvSpPr>
          <p:cNvPr id="18" name="标题 2"/>
          <p:cNvSpPr>
            <a:spLocks noGrp="1"/>
          </p:cNvSpPr>
          <p:nvPr>
            <p:ph type="ctrTitle"/>
          </p:nvPr>
        </p:nvSpPr>
        <p:spPr>
          <a:xfrm>
            <a:off x="611188" y="357188"/>
            <a:ext cx="7921625" cy="792162"/>
          </a:xfrm>
        </p:spPr>
        <p:txBody>
          <a:bodyPr/>
          <a:lstStyle/>
          <a:p>
            <a:r>
              <a:rPr lang="zh-CN" altLang="en-US" dirty="0">
                <a:latin typeface="Times New Roman" panose="02020603050405020304" pitchFamily="18" charset="0"/>
                <a:cs typeface="Times New Roman" panose="02020603050405020304" pitchFamily="18" charset="0"/>
              </a:rPr>
              <a:t>基于</a:t>
            </a:r>
            <a:r>
              <a:rPr lang="en-US" altLang="zh-CN" dirty="0">
                <a:latin typeface="Times New Roman" panose="02020603050405020304" pitchFamily="18" charset="0"/>
                <a:cs typeface="Times New Roman" panose="02020603050405020304" pitchFamily="18" charset="0"/>
              </a:rPr>
              <a:t>ECC</a:t>
            </a:r>
            <a:r>
              <a:rPr lang="zh-CN" altLang="en-US" dirty="0">
                <a:latin typeface="Times New Roman" panose="02020603050405020304" pitchFamily="18" charset="0"/>
                <a:cs typeface="Times New Roman" panose="02020603050405020304" pitchFamily="18" charset="0"/>
              </a:rPr>
              <a:t>算法的隐式证书</a:t>
            </a:r>
            <a:r>
              <a:rPr lang="en-US" altLang="zh-CN" dirty="0">
                <a:latin typeface="Times New Roman" panose="02020603050405020304" pitchFamily="18" charset="0"/>
                <a:cs typeface="Times New Roman" panose="02020603050405020304" pitchFamily="18" charset="0"/>
              </a:rPr>
              <a:t>—ECQV</a:t>
            </a:r>
            <a:r>
              <a:rPr lang="zh-CN" altLang="en-US" dirty="0">
                <a:latin typeface="Times New Roman" panose="02020603050405020304" pitchFamily="18" charset="0"/>
                <a:cs typeface="Times New Roman" panose="02020603050405020304" pitchFamily="18" charset="0"/>
              </a:rPr>
              <a:t>方案</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9" name="文本框 18"/>
              <p:cNvSpPr txBox="1"/>
              <p:nvPr/>
            </p:nvSpPr>
            <p:spPr>
              <a:xfrm>
                <a:off x="4076113" y="5580823"/>
                <a:ext cx="4127974" cy="870751"/>
              </a:xfrm>
              <a:prstGeom prst="rect">
                <a:avLst/>
              </a:prstGeom>
              <a:noFill/>
            </p:spPr>
            <p:txBody>
              <a:bodyPr wrap="square" rtlCol="0">
                <a:spAutoFit/>
              </a:bodyPr>
              <a:lstStyle/>
              <a:p>
                <a:pPr>
                  <a:lnSpc>
                    <a:spcPct val="150000"/>
                  </a:lnSpc>
                </a:pPr>
                <a:r>
                  <a:rPr lang="zh-CN" altLang="en-US" sz="1800" dirty="0">
                    <a:solidFill>
                      <a:srgbClr val="F08700"/>
                    </a:solidFill>
                  </a:rPr>
                  <a:t>若</a:t>
                </a:r>
                <a14:m>
                  <m:oMath xmlns:m="http://schemas.openxmlformats.org/officeDocument/2006/math">
                    <m:sSub>
                      <m:sSubPr>
                        <m:ctrlPr>
                          <a:rPr lang="en-US" altLang="zh-CN" sz="1800" i="1">
                            <a:solidFill>
                              <a:srgbClr val="F08700"/>
                            </a:solidFill>
                            <a:latin typeface="Cambria Math" panose="02040503050406030204" pitchFamily="18" charset="0"/>
                          </a:rPr>
                        </m:ctrlPr>
                      </m:sSubPr>
                      <m:e>
                        <m:r>
                          <a:rPr lang="en-US" altLang="zh-CN" sz="1800" b="0" i="1" smtClean="0">
                            <a:solidFill>
                              <a:srgbClr val="F08700"/>
                            </a:solidFill>
                            <a:latin typeface="Cambria Math" panose="02040503050406030204" pitchFamily="18" charset="0"/>
                          </a:rPr>
                          <m:t>𝑄</m:t>
                        </m:r>
                      </m:e>
                      <m:sub>
                        <m:r>
                          <a:rPr lang="en-US" altLang="zh-CN" sz="1800" b="0" i="1" smtClean="0">
                            <a:solidFill>
                              <a:srgbClr val="F08700"/>
                            </a:solidFill>
                            <a:latin typeface="Cambria Math" panose="02040503050406030204" pitchFamily="18" charset="0"/>
                          </a:rPr>
                          <m:t>𝑈</m:t>
                        </m:r>
                      </m:sub>
                    </m:sSub>
                    <m:r>
                      <a:rPr lang="en-US" altLang="zh-CN" i="1">
                        <a:solidFill>
                          <a:srgbClr val="F08700"/>
                        </a:solidFill>
                        <a:latin typeface="Cambria Math" panose="02040503050406030204" pitchFamily="18" charset="0"/>
                      </a:rPr>
                      <m:t>=</m:t>
                    </m:r>
                  </m:oMath>
                </a14:m>
                <a:r>
                  <a:rPr lang="en-US" altLang="zh-CN" dirty="0">
                    <a:solidFill>
                      <a:srgbClr val="F08700"/>
                    </a:solidFill>
                  </a:rPr>
                  <a:t> </a:t>
                </a:r>
                <a14:m>
                  <m:oMath xmlns:m="http://schemas.openxmlformats.org/officeDocument/2006/math">
                    <m:sSub>
                      <m:sSubPr>
                        <m:ctrlPr>
                          <a:rPr lang="en-US" altLang="zh-CN" i="1">
                            <a:solidFill>
                              <a:srgbClr val="F08700"/>
                            </a:solidFill>
                            <a:latin typeface="Cambria Math" panose="02040503050406030204" pitchFamily="18" charset="0"/>
                          </a:rPr>
                        </m:ctrlPr>
                      </m:sSubPr>
                      <m:e>
                        <m:r>
                          <a:rPr lang="en-US" altLang="zh-CN" i="1">
                            <a:solidFill>
                              <a:srgbClr val="F08700"/>
                            </a:solidFill>
                            <a:latin typeface="Cambria Math" panose="02040503050406030204" pitchFamily="18" charset="0"/>
                          </a:rPr>
                          <m:t>𝑑</m:t>
                        </m:r>
                      </m:e>
                      <m:sub>
                        <m:r>
                          <a:rPr lang="en-US" altLang="zh-CN" i="1">
                            <a:solidFill>
                              <a:srgbClr val="F08700"/>
                            </a:solidFill>
                            <a:latin typeface="Cambria Math" panose="02040503050406030204" pitchFamily="18" charset="0"/>
                          </a:rPr>
                          <m:t>𝑈</m:t>
                        </m:r>
                      </m:sub>
                    </m:sSub>
                    <m:r>
                      <a:rPr lang="en-US" altLang="zh-CN" b="0" i="1" smtClean="0">
                        <a:solidFill>
                          <a:srgbClr val="F08700"/>
                        </a:solidFill>
                        <a:latin typeface="Cambria Math" panose="02040503050406030204" pitchFamily="18" charset="0"/>
                      </a:rPr>
                      <m:t>𝐺</m:t>
                    </m:r>
                  </m:oMath>
                </a14:m>
                <a:r>
                  <a:rPr lang="en-US" altLang="zh-CN" sz="1800" dirty="0">
                    <a:solidFill>
                      <a:srgbClr val="F08700"/>
                    </a:solidFill>
                    <a:latin typeface="Times New Roman" panose="02020603050405020304" pitchFamily="18" charset="0"/>
                    <a:cs typeface="Times New Roman" panose="02020603050405020304" pitchFamily="18" charset="0"/>
                  </a:rPr>
                  <a:t> </a:t>
                </a:r>
                <a:r>
                  <a:rPr lang="zh-CN" altLang="en-US" sz="1800" dirty="0">
                    <a:solidFill>
                      <a:srgbClr val="F08700"/>
                    </a:solidFill>
                    <a:latin typeface="Times New Roman" panose="02020603050405020304" pitchFamily="18" charset="0"/>
                    <a:cs typeface="Times New Roman" panose="02020603050405020304" pitchFamily="18" charset="0"/>
                  </a:rPr>
                  <a:t>，则证明订户收到的证书确实由自己信任的</a:t>
                </a:r>
                <a:r>
                  <a:rPr lang="en-US" altLang="zh-CN" sz="1800" dirty="0">
                    <a:solidFill>
                      <a:srgbClr val="F08700"/>
                    </a:solidFill>
                    <a:latin typeface="Times New Roman" panose="02020603050405020304" pitchFamily="18" charset="0"/>
                    <a:cs typeface="Times New Roman" panose="02020603050405020304" pitchFamily="18" charset="0"/>
                  </a:rPr>
                  <a:t>CA</a:t>
                </a:r>
                <a:r>
                  <a:rPr lang="zh-CN" altLang="en-US" sz="1800" dirty="0">
                    <a:solidFill>
                      <a:srgbClr val="F08700"/>
                    </a:solidFill>
                    <a:latin typeface="Times New Roman" panose="02020603050405020304" pitchFamily="18" charset="0"/>
                    <a:cs typeface="Times New Roman" panose="02020603050405020304" pitchFamily="18" charset="0"/>
                  </a:rPr>
                  <a:t>颁发</a:t>
                </a:r>
                <a:endParaRPr lang="zh-CN" altLang="en-US" dirty="0">
                  <a:solidFill>
                    <a:srgbClr val="006BB7"/>
                  </a:solidFill>
                </a:endParaRPr>
              </a:p>
            </p:txBody>
          </p:sp>
        </mc:Choice>
        <mc:Fallback>
          <p:sp>
            <p:nvSpPr>
              <p:cNvPr id="19" name="文本框 18"/>
              <p:cNvSpPr txBox="1">
                <a:spLocks noRot="1" noChangeAspect="1" noMove="1" noResize="1" noEditPoints="1" noAdjustHandles="1" noChangeArrowheads="1" noChangeShapeType="1" noTextEdit="1"/>
              </p:cNvSpPr>
              <p:nvPr/>
            </p:nvSpPr>
            <p:spPr>
              <a:xfrm>
                <a:off x="4076113" y="5580823"/>
                <a:ext cx="4127974" cy="870751"/>
              </a:xfrm>
              <a:prstGeom prst="rect">
                <a:avLst/>
              </a:prstGeom>
              <a:blipFill rotWithShape="1">
                <a:blip r:embed="rId5"/>
                <a:stretch>
                  <a:fillRect l="-1" t="-51" r="13" b="-7806"/>
                </a:stretch>
              </a:blipFill>
            </p:spPr>
            <p:txBody>
              <a:bodyPr/>
              <a:lstStyle/>
              <a:p>
                <a:r>
                  <a:rPr lang="zh-CN" altLang="en-US">
                    <a:noFill/>
                  </a:rPr>
                  <a:t> </a:t>
                </a:r>
              </a:p>
            </p:txBody>
          </p:sp>
        </mc:Fallback>
      </mc:AlternateContent>
      <p:sp>
        <p:nvSpPr>
          <p:cNvPr id="13" name="箭头: 虚尾 12"/>
          <p:cNvSpPr/>
          <p:nvPr/>
        </p:nvSpPr>
        <p:spPr>
          <a:xfrm>
            <a:off x="2637644" y="6152238"/>
            <a:ext cx="1438469" cy="288032"/>
          </a:xfrm>
          <a:prstGeom prst="stripedRightArrow">
            <a:avLst/>
          </a:prstGeom>
          <a:solidFill>
            <a:srgbClr val="006BB7"/>
          </a:solidFill>
          <a:ln>
            <a:solidFill>
              <a:srgbClr val="006B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12776"/>
                <a:ext cx="8229600" cy="4525963"/>
              </a:xfrm>
            </p:spPr>
            <p:txBody>
              <a:bodyPr/>
              <a:lstStyle/>
              <a:p>
                <a:pPr>
                  <a:lnSpc>
                    <a:spcPts val="3600"/>
                  </a:lnSpc>
                </a:pPr>
                <a:r>
                  <a:rPr lang="en-US" altLang="zh-CN" sz="2800" dirty="0">
                    <a:latin typeface="Times New Roman" panose="02020603050405020304" pitchFamily="18" charset="0"/>
                    <a:cs typeface="Times New Roman" panose="02020603050405020304" pitchFamily="18" charset="0"/>
                  </a:rPr>
                  <a:t>PCA</a:t>
                </a:r>
                <a:r>
                  <a:rPr lang="zh-CN" altLang="en-US" sz="2800" dirty="0">
                    <a:latin typeface="Times New Roman" panose="02020603050405020304" pitchFamily="18" charset="0"/>
                    <a:cs typeface="Times New Roman" panose="02020603050405020304" pitchFamily="18" charset="0"/>
                  </a:rPr>
                  <a:t>合成链接值、</a:t>
                </a:r>
                <a:r>
                  <a:rPr lang="en-US" altLang="zh-CN" sz="2800" dirty="0">
                    <a:latin typeface="Times New Roman" panose="02020603050405020304" pitchFamily="18" charset="0"/>
                    <a:cs typeface="Times New Roman" panose="02020603050405020304" pitchFamily="18" charset="0"/>
                  </a:rPr>
                  <a:t>Butterfly</a:t>
                </a:r>
                <a:r>
                  <a:rPr lang="zh-CN" altLang="en-US" sz="2800" dirty="0">
                    <a:latin typeface="Times New Roman" panose="02020603050405020304" pitchFamily="18" charset="0"/>
                    <a:cs typeface="Times New Roman" panose="02020603050405020304" pitchFamily="18" charset="0"/>
                  </a:rPr>
                  <a:t>密钥扩张加上隐式证书的公钥因子，签发证书</a:t>
                </a:r>
                <a:endParaRPr lang="en-US" altLang="zh-CN" sz="2400" dirty="0">
                  <a:latin typeface="Times New Roman" panose="02020603050405020304" pitchFamily="18" charset="0"/>
                  <a:cs typeface="Times New Roman" panose="02020603050405020304" pitchFamily="18" charset="0"/>
                </a:endParaRPr>
              </a:p>
              <a:p>
                <a:pPr>
                  <a:lnSpc>
                    <a:spcPts val="3400"/>
                  </a:lnSpc>
                </a:pPr>
                <a:r>
                  <a:rPr lang="en-US" altLang="zh-CN" sz="2800" dirty="0">
                    <a:latin typeface="Times New Roman" panose="02020603050405020304" pitchFamily="18" charset="0"/>
                    <a:cs typeface="Times New Roman" panose="02020603050405020304" pitchFamily="18" charset="0"/>
                  </a:rPr>
                  <a:t>PCA</a:t>
                </a:r>
                <a:r>
                  <a:rPr lang="zh-CN" altLang="en-US" sz="2800" dirty="0">
                    <a:latin typeface="Times New Roman" panose="02020603050405020304" pitchFamily="18" charset="0"/>
                    <a:cs typeface="Times New Roman" panose="02020603050405020304" pitchFamily="18" charset="0"/>
                  </a:rPr>
                  <a:t>知道每一张假名证书的信息，但是</a:t>
                </a:r>
                <a:r>
                  <a:rPr lang="zh-CN" altLang="en-US" sz="2800" dirty="0">
                    <a:solidFill>
                      <a:srgbClr val="F08700"/>
                    </a:solidFill>
                    <a:latin typeface="Times New Roman" panose="02020603050405020304" pitchFamily="18" charset="0"/>
                    <a:cs typeface="Times New Roman" panose="02020603050405020304" pitchFamily="18" charset="0"/>
                  </a:rPr>
                  <a:t>不能</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lvl="1">
                  <a:lnSpc>
                    <a:spcPts val="3400"/>
                  </a:lnSpc>
                </a:pPr>
                <a:r>
                  <a:rPr lang="zh-CN" altLang="en-US" sz="2400" dirty="0">
                    <a:latin typeface="Times New Roman" panose="02020603050405020304" pitchFamily="18" charset="0"/>
                    <a:cs typeface="Times New Roman" panose="02020603050405020304" pitchFamily="18" charset="0"/>
                  </a:rPr>
                  <a:t>联系“车辆用户物理位置”和“实名</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加密证书”</a:t>
                </a:r>
                <a:endParaRPr lang="en-US" altLang="zh-CN" sz="2400" dirty="0">
                  <a:latin typeface="Times New Roman" panose="02020603050405020304" pitchFamily="18" charset="0"/>
                  <a:cs typeface="Times New Roman" panose="02020603050405020304" pitchFamily="18" charset="0"/>
                </a:endParaRPr>
              </a:p>
              <a:p>
                <a:pPr lvl="2">
                  <a:lnSpc>
                    <a:spcPts val="3400"/>
                  </a:lnSpc>
                </a:pPr>
                <a:r>
                  <a:rPr lang="en-US" altLang="zh-CN" sz="2000" dirty="0">
                    <a:latin typeface="Times New Roman" panose="02020603050405020304" pitchFamily="18" charset="0"/>
                    <a:cs typeface="Times New Roman" panose="02020603050405020304" pitchFamily="18" charset="0"/>
                  </a:rPr>
                  <a:t>PCA</a:t>
                </a:r>
                <a:r>
                  <a:rPr lang="zh-CN" altLang="en-US" sz="2000" dirty="0">
                    <a:latin typeface="Times New Roman" panose="02020603050405020304" pitchFamily="18" charset="0"/>
                    <a:cs typeface="Times New Roman" panose="02020603050405020304" pitchFamily="18" charset="0"/>
                  </a:rPr>
                  <a:t>不知道物理位置信息</a:t>
                </a:r>
                <a:endParaRPr lang="en-US" altLang="zh-CN" sz="2000" dirty="0">
                  <a:latin typeface="Times New Roman" panose="02020603050405020304" pitchFamily="18" charset="0"/>
                  <a:cs typeface="Times New Roman" panose="02020603050405020304" pitchFamily="18" charset="0"/>
                </a:endParaRPr>
              </a:p>
              <a:p>
                <a:pPr lvl="1">
                  <a:lnSpc>
                    <a:spcPts val="3400"/>
                  </a:lnSpc>
                </a:pPr>
                <a:r>
                  <a:rPr lang="zh-CN" altLang="en-US" sz="2400" dirty="0">
                    <a:latin typeface="Times New Roman" panose="02020603050405020304" pitchFamily="18" charset="0"/>
                    <a:cs typeface="Times New Roman" panose="02020603050405020304" pitchFamily="18" charset="0"/>
                  </a:rPr>
                  <a:t>联系“实名证书”和“假名证书”</a:t>
                </a:r>
                <a:endParaRPr lang="en-US" altLang="zh-CN" sz="2400" dirty="0">
                  <a:latin typeface="Times New Roman" panose="02020603050405020304" pitchFamily="18" charset="0"/>
                  <a:cs typeface="Times New Roman" panose="02020603050405020304" pitchFamily="18" charset="0"/>
                </a:endParaRPr>
              </a:p>
              <a:p>
                <a:pPr lvl="2">
                  <a:lnSpc>
                    <a:spcPts val="3400"/>
                  </a:lnSpc>
                </a:pPr>
                <a:r>
                  <a:rPr lang="en-US" altLang="zh-CN" sz="2000" dirty="0">
                    <a:latin typeface="Times New Roman" panose="02020603050405020304" pitchFamily="18" charset="0"/>
                    <a:cs typeface="Times New Roman" panose="02020603050405020304" pitchFamily="18" charset="0"/>
                  </a:rPr>
                  <a:t>PCA</a:t>
                </a:r>
                <a:r>
                  <a:rPr lang="zh-CN" altLang="en-US" sz="2000" dirty="0">
                    <a:latin typeface="Times New Roman" panose="02020603050405020304" pitchFamily="18" charset="0"/>
                    <a:cs typeface="Times New Roman" panose="02020603050405020304" pitchFamily="18" charset="0"/>
                  </a:rPr>
                  <a:t>不知道实名证书信息</a:t>
                </a:r>
                <a:endParaRPr lang="en-US" altLang="zh-CN" sz="2000" dirty="0">
                  <a:latin typeface="Times New Roman" panose="02020603050405020304" pitchFamily="18" charset="0"/>
                  <a:cs typeface="Times New Roman" panose="02020603050405020304" pitchFamily="18" charset="0"/>
                </a:endParaRPr>
              </a:p>
              <a:p>
                <a:pPr lvl="1">
                  <a:lnSpc>
                    <a:spcPts val="3400"/>
                  </a:lnSpc>
                </a:pPr>
                <a:r>
                  <a:rPr lang="zh-CN" altLang="en-US" sz="2400" dirty="0">
                    <a:latin typeface="Times New Roman" panose="02020603050405020304" pitchFamily="18" charset="0"/>
                    <a:cs typeface="Times New Roman" panose="02020603050405020304" pitchFamily="18" charset="0"/>
                  </a:rPr>
                  <a:t>联系“多张假名证书”</a:t>
                </a:r>
                <a:endParaRPr lang="en-US" altLang="zh-CN" sz="2400" dirty="0">
                  <a:latin typeface="Times New Roman" panose="02020603050405020304" pitchFamily="18" charset="0"/>
                  <a:cs typeface="Times New Roman" panose="02020603050405020304" pitchFamily="18" charset="0"/>
                </a:endParaRPr>
              </a:p>
              <a:p>
                <a:pPr lvl="2">
                  <a:lnSpc>
                    <a:spcPts val="3400"/>
                  </a:lnSpc>
                </a:pPr>
                <a:r>
                  <a:rPr lang="zh-CN" altLang="en-US" sz="2000" dirty="0">
                    <a:latin typeface="Times New Roman" panose="02020603050405020304" pitchFamily="18" charset="0"/>
                    <a:cs typeface="Times New Roman" panose="02020603050405020304" pitchFamily="18" charset="0"/>
                  </a:rPr>
                  <a:t>每一张假名证书，都是单独申请的；顺序打乱；</a:t>
                </a:r>
                <a:endParaRPr lang="en-US" altLang="zh-CN" sz="2000" dirty="0">
                  <a:latin typeface="Times New Roman" panose="02020603050405020304" pitchFamily="18" charset="0"/>
                  <a:cs typeface="Times New Roman" panose="02020603050405020304" pitchFamily="18" charset="0"/>
                </a:endParaRPr>
              </a:p>
              <a:p>
                <a:pPr lvl="2">
                  <a:lnSpc>
                    <a:spcPts val="3400"/>
                  </a:lnSpc>
                </a:pPr>
                <a14:m>
                  <m:oMath xmlns:m="http://schemas.openxmlformats.org/officeDocument/2006/math">
                    <m:r>
                      <a:rPr lang="zh-CN" altLang="en-US" sz="2000" i="1" dirty="0">
                        <a:latin typeface="Cambria Math" panose="02040503050406030204" pitchFamily="18" charset="0"/>
                        <a:cs typeface="Times New Roman" panose="02020603050405020304" pitchFamily="18" charset="0"/>
                      </a:rPr>
                      <m:t>链接值</m:t>
                    </m:r>
                    <m:r>
                      <a:rPr lang="en-US" altLang="zh-CN" sz="2000" b="0" i="1" dirty="0" smtClean="0">
                        <a:latin typeface="Cambria Math" panose="02040503050406030204" pitchFamily="18" charset="0"/>
                        <a:cs typeface="Times New Roman" panose="02020603050405020304" pitchFamily="18" charset="0"/>
                      </a:rPr>
                      <m:t>𝐿𝑉</m:t>
                    </m:r>
                    <m:r>
                      <a:rPr lang="zh-CN" altLang="en-US" sz="2000" i="1" dirty="0" smtClean="0">
                        <a:latin typeface="Cambria Math" panose="02040503050406030204" pitchFamily="18" charset="0"/>
                        <a:cs typeface="Times New Roman" panose="02020603050405020304" pitchFamily="18" charset="0"/>
                      </a:rPr>
                      <m:t>= </m:t>
                    </m:r>
                    <m:sSub>
                      <m:sSubPr>
                        <m:ctrlPr>
                          <a:rPr lang="en-US" altLang="zh-CN" sz="2000" i="1" dirty="0" smtClean="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𝑝𝑙𝑣</m:t>
                        </m:r>
                      </m:e>
                      <m:sub>
                        <m:r>
                          <a:rPr lang="en-US" altLang="zh-CN" sz="2000" b="0" i="1" dirty="0" smtClean="0">
                            <a:latin typeface="Cambria Math" panose="02040503050406030204" pitchFamily="18" charset="0"/>
                            <a:cs typeface="Times New Roman" panose="02020603050405020304" pitchFamily="18" charset="0"/>
                          </a:rPr>
                          <m:t>1</m:t>
                        </m:r>
                      </m:sub>
                    </m:sSub>
                    <m:r>
                      <a:rPr lang="en-US" altLang="zh-CN" sz="2000" i="1" dirty="0">
                        <a:latin typeface="Cambria Math" panose="020405030504060302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𝑋𝑂𝑅</m:t>
                    </m:r>
                    <m:r>
                      <a:rPr lang="en-US" altLang="zh-CN" sz="2000" b="0" i="1" dirty="0" smtClean="0">
                        <a:latin typeface="Cambria Math" panose="02040503050406030204" pitchFamily="18" charset="0"/>
                        <a:cs typeface="Times New Roman" panose="02020603050405020304" pitchFamily="18" charset="0"/>
                      </a:rPr>
                      <m:t> </m:t>
                    </m:r>
                    <m:sSub>
                      <m:sSubPr>
                        <m:ctrlPr>
                          <a:rPr lang="en-US" altLang="zh-CN" sz="2000" i="1" dirty="0">
                            <a:latin typeface="Cambria Math" panose="02040503050406030204" pitchFamily="18" charset="0"/>
                            <a:cs typeface="Times New Roman" panose="02020603050405020304" pitchFamily="18" charset="0"/>
                          </a:rPr>
                        </m:ctrlPr>
                      </m:sSubPr>
                      <m:e>
                        <m:r>
                          <a:rPr lang="en-US" altLang="zh-CN" sz="2000" b="0" i="1" dirty="0" smtClean="0">
                            <a:latin typeface="Cambria Math" panose="02040503050406030204" pitchFamily="18" charset="0"/>
                            <a:cs typeface="Times New Roman" panose="02020603050405020304" pitchFamily="18" charset="0"/>
                          </a:rPr>
                          <m:t>𝑝𝑙𝑣</m:t>
                        </m:r>
                      </m:e>
                      <m:sub>
                        <m:r>
                          <a:rPr lang="en-US" altLang="zh-CN" sz="2000" b="0" i="1" dirty="0" smtClean="0">
                            <a:latin typeface="Cambria Math" panose="02040503050406030204" pitchFamily="18" charset="0"/>
                            <a:cs typeface="Times New Roman" panose="02020603050405020304" pitchFamily="18" charset="0"/>
                          </a:rPr>
                          <m:t>2</m:t>
                        </m:r>
                      </m:sub>
                    </m:sSub>
                  </m:oMath>
                </a14:m>
                <a:r>
                  <a:rPr lang="zh-CN" altLang="en-US" sz="2000" dirty="0">
                    <a:latin typeface="Times New Roman" panose="02020603050405020304" pitchFamily="18" charset="0"/>
                    <a:cs typeface="Times New Roman" panose="02020603050405020304" pitchFamily="18" charset="0"/>
                  </a:rPr>
                  <a:t>，各</a:t>
                </a:r>
                <a14:m>
                  <m:oMath xmlns:m="http://schemas.openxmlformats.org/officeDocument/2006/math">
                    <m:sSub>
                      <m:sSubPr>
                        <m:ctrlPr>
                          <a:rPr lang="en-US" altLang="zh-CN" sz="2000" b="0" i="1" dirty="0" smtClean="0">
                            <a:latin typeface="Cambria Math" panose="02040503050406030204" pitchFamily="18" charset="0"/>
                            <a:cs typeface="Cambria Math" panose="02040503050406030204" pitchFamily="18" charset="0"/>
                          </a:rPr>
                        </m:ctrlPr>
                      </m:sSubPr>
                      <m:e>
                        <m:r>
                          <a:rPr lang="en-US" altLang="zh-CN" sz="2000" b="0" i="1" dirty="0" smtClean="0">
                            <a:latin typeface="Cambria Math" panose="02040503050406030204" pitchFamily="18" charset="0"/>
                            <a:cs typeface="Cambria Math" panose="02040503050406030204" pitchFamily="18" charset="0"/>
                          </a:rPr>
                          <m:t>𝑝𝑙𝑣</m:t>
                        </m:r>
                      </m:e>
                      <m:sub>
                        <m:r>
                          <a:rPr lang="en-US" altLang="zh-CN" sz="2000" b="0" i="1" dirty="0" smtClean="0">
                            <a:latin typeface="Cambria Math" panose="02040503050406030204" pitchFamily="18" charset="0"/>
                            <a:cs typeface="Cambria Math" panose="02040503050406030204" pitchFamily="18" charset="0"/>
                          </a:rPr>
                          <m:t>𝑘</m:t>
                        </m:r>
                      </m:sub>
                    </m:sSub>
                  </m:oMath>
                </a14:m>
                <a:r>
                  <a:rPr lang="zh-CN" altLang="en-US" sz="2000" dirty="0">
                    <a:latin typeface="Times New Roman" panose="02020603050405020304" pitchFamily="18" charset="0"/>
                    <a:cs typeface="Times New Roman" panose="02020603050405020304" pitchFamily="18" charset="0"/>
                  </a:rPr>
                  <a:t>之间的关系，</a:t>
                </a:r>
                <a:r>
                  <a:rPr lang="en-US" altLang="zh-CN" sz="2000" dirty="0">
                    <a:latin typeface="Times New Roman" panose="02020603050405020304" pitchFamily="18" charset="0"/>
                    <a:cs typeface="Times New Roman" panose="02020603050405020304" pitchFamily="18" charset="0"/>
                  </a:rPr>
                  <a:t>PCA</a:t>
                </a:r>
                <a:r>
                  <a:rPr lang="zh-CN" altLang="en-US" sz="2000" dirty="0">
                    <a:latin typeface="Times New Roman" panose="02020603050405020304" pitchFamily="18" charset="0"/>
                    <a:cs typeface="Times New Roman" panose="02020603050405020304" pitchFamily="18" charset="0"/>
                  </a:rPr>
                  <a:t>不知道</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412776"/>
                <a:ext cx="8229600" cy="4525963"/>
              </a:xfrm>
              <a:blipFill rotWithShape="1">
                <a:blip r:embed="rId1"/>
                <a:stretch>
                  <a:fillRect t="-12" b="-9858"/>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系统的假名证书申请过程</a:t>
            </a:r>
            <a:r>
              <a:rPr lang="en-US" altLang="zh-CN" dirty="0">
                <a:latin typeface="Times New Roman" panose="02020603050405020304" pitchFamily="18" charset="0"/>
                <a:cs typeface="Times New Roman" panose="02020603050405020304" pitchFamily="18" charset="0"/>
              </a:rPr>
              <a:t>——PCA</a:t>
            </a:r>
            <a:r>
              <a:rPr lang="zh-CN" altLang="en-US" dirty="0">
                <a:latin typeface="Times New Roman" panose="02020603050405020304" pitchFamily="18" charset="0"/>
                <a:cs typeface="Times New Roman" panose="02020603050405020304" pitchFamily="18" charset="0"/>
              </a:rPr>
              <a:t>分析</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556792"/>
                <a:ext cx="8507288" cy="4525963"/>
              </a:xfrm>
            </p:spPr>
            <p:txBody>
              <a:bodyPr/>
              <a:lstStyle/>
              <a:p>
                <a:pPr>
                  <a:lnSpc>
                    <a:spcPts val="3700"/>
                  </a:lnSpc>
                </a:pP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个</a:t>
                </a:r>
                <a:r>
                  <a:rPr lang="en-US" altLang="zh-CN" sz="2800" dirty="0">
                    <a:latin typeface="Times New Roman" panose="02020603050405020304" pitchFamily="18" charset="0"/>
                    <a:cs typeface="Times New Roman" panose="02020603050405020304" pitchFamily="18" charset="0"/>
                  </a:rPr>
                  <a:t>LA</a:t>
                </a:r>
                <a:r>
                  <a:rPr lang="zh-CN" altLang="en-US" sz="2800" dirty="0">
                    <a:latin typeface="Times New Roman" panose="02020603050405020304" pitchFamily="18" charset="0"/>
                    <a:cs typeface="Times New Roman" panose="02020603050405020304" pitchFamily="18" charset="0"/>
                  </a:rPr>
                  <a:t>，分别按照规则生成</a:t>
                </a:r>
                <a14:m>
                  <m:oMath xmlns:m="http://schemas.openxmlformats.org/officeDocument/2006/math">
                    <m:r>
                      <a:rPr lang="en-US" altLang="zh-CN" sz="2800" b="0" i="1" dirty="0" smtClean="0">
                        <a:latin typeface="Cambria Math" panose="02040503050406030204" pitchFamily="18" charset="0"/>
                        <a:cs typeface="Times New Roman" panose="02020603050405020304" pitchFamily="18" charset="0"/>
                      </a:rPr>
                      <m:t>𝑝𝑙𝑣</m:t>
                    </m:r>
                    <m:r>
                      <a:rPr lang="en-US" altLang="zh-CN" sz="2800" i="1" dirty="0" smtClean="0">
                        <a:latin typeface="Cambria Math" panose="02040503050406030204" pitchFamily="18" charset="0"/>
                        <a:cs typeface="Times New Roman" panose="02020603050405020304" pitchFamily="18" charset="0"/>
                      </a:rPr>
                      <m:t>[</m:t>
                    </m:r>
                    <m:r>
                      <a:rPr lang="en-US" altLang="zh-CN" sz="2800" i="1" dirty="0" err="1">
                        <a:latin typeface="Cambria Math" panose="02040503050406030204" pitchFamily="18" charset="0"/>
                        <a:cs typeface="Times New Roman" panose="02020603050405020304" pitchFamily="18" charset="0"/>
                      </a:rPr>
                      <m:t>𝑖</m:t>
                    </m:r>
                    <m:r>
                      <a:rPr lang="en-US" altLang="zh-CN" sz="2800" i="1" dirty="0">
                        <a:latin typeface="Cambria Math" panose="02040503050406030204" pitchFamily="18" charset="0"/>
                        <a:cs typeface="Times New Roman" panose="02020603050405020304" pitchFamily="18" charset="0"/>
                      </a:rPr>
                      <m:t>, </m:t>
                    </m:r>
                    <m:r>
                      <a:rPr lang="en-US" altLang="zh-CN" sz="2800" i="1" dirty="0">
                        <a:latin typeface="Cambria Math" panose="02040503050406030204" pitchFamily="18" charset="0"/>
                        <a:cs typeface="Times New Roman" panose="02020603050405020304" pitchFamily="18" charset="0"/>
                      </a:rPr>
                      <m:t>𝑗</m:t>
                    </m:r>
                    <m:r>
                      <a:rPr lang="en-US" altLang="zh-CN" sz="2800" i="1" dirty="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且初始种子不同</a:t>
                </a:r>
                <a:endParaRPr lang="en-US" altLang="zh-CN" sz="2800" dirty="0">
                  <a:latin typeface="Times New Roman" panose="02020603050405020304" pitchFamily="18" charset="0"/>
                  <a:cs typeface="Times New Roman" panose="02020603050405020304" pitchFamily="18" charset="0"/>
                </a:endParaRPr>
              </a:p>
              <a:p>
                <a:pPr>
                  <a:lnSpc>
                    <a:spcPts val="3700"/>
                  </a:lnSpc>
                </a:pPr>
                <a:r>
                  <a:rPr lang="zh-CN" altLang="en-US" sz="2800" dirty="0">
                    <a:latin typeface="Times New Roman" panose="02020603050405020304" pitchFamily="18" charset="0"/>
                    <a:cs typeface="Times New Roman" panose="02020603050405020304" pitchFamily="18" charset="0"/>
                  </a:rPr>
                  <a:t>单个</a:t>
                </a:r>
                <a:r>
                  <a:rPr lang="en-US" altLang="zh-CN" sz="2800" dirty="0">
                    <a:latin typeface="Times New Roman" panose="02020603050405020304" pitchFamily="18" charset="0"/>
                    <a:cs typeface="Times New Roman" panose="02020603050405020304" pitchFamily="18" charset="0"/>
                  </a:rPr>
                  <a:t>LA</a:t>
                </a:r>
                <a:r>
                  <a:rPr lang="zh-CN" altLang="en-US" sz="2800" dirty="0">
                    <a:latin typeface="Times New Roman" panose="02020603050405020304" pitchFamily="18" charset="0"/>
                    <a:cs typeface="Times New Roman" panose="02020603050405020304" pitchFamily="18" charset="0"/>
                  </a:rPr>
                  <a:t>知道自己针对某一个车辆的批量假名证书的</a:t>
                </a:r>
                <a14:m>
                  <m:oMath xmlns:m="http://schemas.openxmlformats.org/officeDocument/2006/math">
                    <m:r>
                      <a:rPr lang="en-US" altLang="zh-CN" sz="2800" b="0" i="1" dirty="0" smtClean="0">
                        <a:latin typeface="Cambria Math" panose="02040503050406030204" pitchFamily="18" charset="0"/>
                        <a:cs typeface="Times New Roman" panose="02020603050405020304" pitchFamily="18" charset="0"/>
                      </a:rPr>
                      <m:t>𝑝𝑙𝑣</m:t>
                    </m:r>
                    <m:r>
                      <a:rPr lang="en-US" altLang="zh-CN" sz="2800" i="1" dirty="0" smtClean="0">
                        <a:latin typeface="Cambria Math" panose="02040503050406030204" pitchFamily="18" charset="0"/>
                        <a:cs typeface="Times New Roman" panose="02020603050405020304" pitchFamily="18" charset="0"/>
                      </a:rPr>
                      <m:t>[</m:t>
                    </m:r>
                    <m:r>
                      <a:rPr lang="en-US" altLang="zh-CN" sz="2800" i="1" dirty="0" err="1">
                        <a:latin typeface="Cambria Math" panose="02040503050406030204" pitchFamily="18" charset="0"/>
                        <a:cs typeface="Times New Roman" panose="02020603050405020304" pitchFamily="18" charset="0"/>
                      </a:rPr>
                      <m:t>𝑖</m:t>
                    </m:r>
                    <m:r>
                      <a:rPr lang="en-US" altLang="zh-CN" sz="2800" i="1" dirty="0">
                        <a:latin typeface="Cambria Math" panose="02040503050406030204" pitchFamily="18" charset="0"/>
                        <a:cs typeface="Times New Roman" panose="02020603050405020304" pitchFamily="18" charset="0"/>
                      </a:rPr>
                      <m:t>, </m:t>
                    </m:r>
                    <m:r>
                      <a:rPr lang="en-US" altLang="zh-CN" sz="2800" i="1" dirty="0">
                        <a:latin typeface="Cambria Math" panose="02040503050406030204" pitchFamily="18" charset="0"/>
                        <a:cs typeface="Times New Roman" panose="02020603050405020304" pitchFamily="18" charset="0"/>
                      </a:rPr>
                      <m:t>𝑗</m:t>
                    </m:r>
                    <m:r>
                      <a:rPr lang="en-US" altLang="zh-CN" sz="2800" i="1" dirty="0">
                        <a:latin typeface="Cambria Math" panose="02040503050406030204" pitchFamily="18" charset="0"/>
                        <a:cs typeface="Times New Roman" panose="02020603050405020304" pitchFamily="18" charset="0"/>
                      </a:rPr>
                      <m:t>]</m:t>
                    </m:r>
                  </m:oMath>
                </a14:m>
                <a:r>
                  <a:rPr lang="zh-CN" altLang="en-US" sz="2800" dirty="0">
                    <a:latin typeface="Times New Roman" panose="02020603050405020304" pitchFamily="18" charset="0"/>
                    <a:cs typeface="Times New Roman" panose="02020603050405020304" pitchFamily="18" charset="0"/>
                  </a:rPr>
                  <a:t>值，但是</a:t>
                </a:r>
                <a:r>
                  <a:rPr lang="zh-CN" altLang="en-US" sz="2800" dirty="0">
                    <a:solidFill>
                      <a:srgbClr val="F08700"/>
                    </a:solidFill>
                    <a:latin typeface="Times New Roman" panose="02020603050405020304" pitchFamily="18" charset="0"/>
                    <a:cs typeface="Times New Roman" panose="02020603050405020304" pitchFamily="18" charset="0"/>
                  </a:rPr>
                  <a:t>不能</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lvl="1">
                  <a:lnSpc>
                    <a:spcPts val="3600"/>
                  </a:lnSpc>
                </a:pPr>
                <a:r>
                  <a:rPr lang="zh-CN" altLang="en-US" sz="2400" dirty="0">
                    <a:latin typeface="Times New Roman" panose="02020603050405020304" pitchFamily="18" charset="0"/>
                    <a:cs typeface="Times New Roman" panose="02020603050405020304" pitchFamily="18" charset="0"/>
                  </a:rPr>
                  <a:t>联系“车辆用户物理位置”和“注册</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加密证书”</a:t>
                </a:r>
                <a:endParaRPr lang="en-US" altLang="zh-CN" sz="2400" dirty="0">
                  <a:latin typeface="Times New Roman" panose="02020603050405020304" pitchFamily="18" charset="0"/>
                  <a:cs typeface="Times New Roman" panose="02020603050405020304" pitchFamily="18" charset="0"/>
                </a:endParaRPr>
              </a:p>
              <a:p>
                <a:pPr lvl="2">
                  <a:lnSpc>
                    <a:spcPts val="3600"/>
                  </a:lnSpc>
                </a:pPr>
                <a:r>
                  <a:rPr lang="zh-CN" altLang="en-US" sz="2000" dirty="0">
                    <a:latin typeface="Times New Roman" panose="02020603050405020304" pitchFamily="18" charset="0"/>
                    <a:cs typeface="Times New Roman" panose="02020603050405020304" pitchFamily="18" charset="0"/>
                  </a:rPr>
                  <a:t>不知道物理位置信息</a:t>
                </a:r>
                <a:endParaRPr lang="en-US" altLang="zh-CN" sz="2000" dirty="0">
                  <a:latin typeface="Times New Roman" panose="02020603050405020304" pitchFamily="18" charset="0"/>
                  <a:cs typeface="Times New Roman" panose="02020603050405020304" pitchFamily="18" charset="0"/>
                </a:endParaRPr>
              </a:p>
              <a:p>
                <a:pPr lvl="1">
                  <a:lnSpc>
                    <a:spcPts val="3600"/>
                  </a:lnSpc>
                </a:pPr>
                <a:r>
                  <a:rPr lang="zh-CN" altLang="en-US" sz="2400" dirty="0">
                    <a:latin typeface="Times New Roman" panose="02020603050405020304" pitchFamily="18" charset="0"/>
                    <a:cs typeface="Times New Roman" panose="02020603050405020304" pitchFamily="18" charset="0"/>
                  </a:rPr>
                  <a:t>联系“注册证书”和“假名证书”</a:t>
                </a:r>
                <a:endParaRPr lang="en-US" altLang="zh-CN" sz="2400" dirty="0">
                  <a:latin typeface="Times New Roman" panose="02020603050405020304" pitchFamily="18" charset="0"/>
                  <a:cs typeface="Times New Roman" panose="02020603050405020304" pitchFamily="18" charset="0"/>
                </a:endParaRPr>
              </a:p>
              <a:p>
                <a:pPr lvl="2">
                  <a:lnSpc>
                    <a:spcPts val="3600"/>
                  </a:lnSpc>
                </a:pPr>
                <a:r>
                  <a:rPr lang="zh-CN" altLang="en-US" sz="2000" dirty="0">
                    <a:latin typeface="Times New Roman" panose="02020603050405020304" pitchFamily="18" charset="0"/>
                    <a:cs typeface="Times New Roman" panose="02020603050405020304" pitchFamily="18" charset="0"/>
                  </a:rPr>
                  <a:t>不知道注册证书信息</a:t>
                </a:r>
                <a:endParaRPr lang="en-US" altLang="zh-CN" sz="2000" dirty="0">
                  <a:latin typeface="Times New Roman" panose="02020603050405020304" pitchFamily="18" charset="0"/>
                  <a:cs typeface="Times New Roman" panose="02020603050405020304" pitchFamily="18" charset="0"/>
                </a:endParaRPr>
              </a:p>
              <a:p>
                <a:pPr lvl="1">
                  <a:lnSpc>
                    <a:spcPts val="3600"/>
                  </a:lnSpc>
                </a:pPr>
                <a:r>
                  <a:rPr lang="zh-CN" altLang="en-US" sz="2400" dirty="0">
                    <a:latin typeface="Times New Roman" panose="02020603050405020304" pitchFamily="18" charset="0"/>
                    <a:cs typeface="Times New Roman" panose="02020603050405020304" pitchFamily="18" charset="0"/>
                  </a:rPr>
                  <a:t>联系“多张假名证书”</a:t>
                </a:r>
                <a:endParaRPr lang="en-US" altLang="zh-CN" sz="2400" dirty="0">
                  <a:latin typeface="Times New Roman" panose="02020603050405020304" pitchFamily="18" charset="0"/>
                  <a:cs typeface="Times New Roman" panose="02020603050405020304" pitchFamily="18" charset="0"/>
                </a:endParaRPr>
              </a:p>
              <a:p>
                <a:pPr lvl="2">
                  <a:lnSpc>
                    <a:spcPts val="3600"/>
                  </a:lnSpc>
                </a:pPr>
                <a:r>
                  <a:rPr lang="zh-CN" altLang="en-US" sz="2000" dirty="0">
                    <a:latin typeface="Times New Roman" panose="02020603050405020304" pitchFamily="18" charset="0"/>
                    <a:cs typeface="Times New Roman" panose="02020603050405020304" pitchFamily="18" charset="0"/>
                  </a:rPr>
                  <a:t>不知道另一个</a:t>
                </a:r>
                <a:r>
                  <a:rPr lang="en-US" altLang="zh-CN" sz="2000" dirty="0">
                    <a:latin typeface="Times New Roman" panose="02020603050405020304" pitchFamily="18" charset="0"/>
                    <a:cs typeface="Times New Roman" panose="02020603050405020304" pitchFamily="18" charset="0"/>
                  </a:rPr>
                  <a:t>LA</a:t>
                </a:r>
                <a:r>
                  <a:rPr lang="zh-CN" altLang="en-US" sz="2000" dirty="0">
                    <a:latin typeface="Times New Roman" panose="02020603050405020304" pitchFamily="18" charset="0"/>
                    <a:cs typeface="Times New Roman" panose="02020603050405020304" pitchFamily="18" charset="0"/>
                  </a:rPr>
                  <a:t>的情况</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556792"/>
                <a:ext cx="8507288" cy="4525963"/>
              </a:xfrm>
              <a:blipFill rotWithShape="1">
                <a:blip r:embed="rId1"/>
                <a:stretch>
                  <a:fillRect t="-9" r="2" b="-13902"/>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系统的假名证书申请过程</a:t>
            </a:r>
            <a:r>
              <a:rPr lang="en-US" altLang="zh-CN" dirty="0">
                <a:latin typeface="Times New Roman" panose="02020603050405020304" pitchFamily="18" charset="0"/>
                <a:cs typeface="Times New Roman" panose="02020603050405020304" pitchFamily="18" charset="0"/>
              </a:rPr>
              <a:t>——LA</a:t>
            </a:r>
            <a:r>
              <a:rPr lang="zh-CN" altLang="en-US" dirty="0">
                <a:latin typeface="Times New Roman" panose="02020603050405020304" pitchFamily="18" charset="0"/>
                <a:cs typeface="Times New Roman" panose="02020603050405020304" pitchFamily="18" charset="0"/>
              </a:rPr>
              <a:t>分析</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268760"/>
            <a:ext cx="822960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证书和“私钥重构值</a:t>
            </a:r>
            <a:r>
              <a:rPr lang="en-US" altLang="zh-CN" sz="2800" dirty="0">
                <a:latin typeface="Times New Roman" panose="02020603050405020304" pitchFamily="18" charset="0"/>
                <a:cs typeface="Times New Roman" panose="02020603050405020304" pitchFamily="18" charset="0"/>
              </a:rPr>
              <a:t>/</a:t>
            </a:r>
            <a:r>
              <a:rPr lang="zh-CN" altLang="en-US" sz="2800" dirty="0">
                <a:latin typeface="Times New Roman" panose="02020603050405020304" pitchFamily="18" charset="0"/>
                <a:cs typeface="Times New Roman" panose="02020603050405020304" pitchFamily="18" charset="0"/>
              </a:rPr>
              <a:t>随机数”下载</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RA/PCA</a:t>
            </a:r>
            <a:r>
              <a:rPr lang="zh-CN" altLang="en-US" sz="2400" dirty="0">
                <a:latin typeface="Times New Roman" panose="02020603050405020304" pitchFamily="18" charset="0"/>
                <a:cs typeface="Times New Roman" panose="02020603050405020304" pitchFamily="18" charset="0"/>
              </a:rPr>
              <a:t>不能与用户</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车辆进行直接通信</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已经无法识别假名证书与用户</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车辆之间的关系</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存储在网站</a:t>
            </a:r>
            <a:r>
              <a:rPr lang="en-US" altLang="zh-CN" sz="2400" dirty="0">
                <a:latin typeface="Times New Roman" panose="02020603050405020304" pitchFamily="18" charset="0"/>
                <a:cs typeface="Times New Roman" panose="02020603050405020304" pitchFamily="18" charset="0"/>
              </a:rPr>
              <a:t>/FTP</a:t>
            </a:r>
            <a:r>
              <a:rPr lang="zh-CN" altLang="en-US" sz="2400" dirty="0">
                <a:latin typeface="Times New Roman" panose="02020603050405020304" pitchFamily="18" charset="0"/>
                <a:cs typeface="Times New Roman" panose="02020603050405020304" pitchFamily="18" charset="0"/>
              </a:rPr>
              <a:t>上，供车辆设备自由下载</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RA</a:t>
            </a:r>
            <a:r>
              <a:rPr lang="zh-CN" altLang="en-US" sz="2000" dirty="0">
                <a:latin typeface="Times New Roman" panose="02020603050405020304" pitchFamily="18" charset="0"/>
                <a:cs typeface="Times New Roman" panose="02020603050405020304" pitchFamily="18" charset="0"/>
              </a:rPr>
              <a:t>将提供价值一周的批量证书，使用时间段等信息命名。设备使用</a:t>
            </a:r>
            <a:r>
              <a:rPr lang="en-US" altLang="zh-CN" sz="2000" dirty="0">
                <a:latin typeface="Times New Roman" panose="02020603050405020304" pitchFamily="18" charset="0"/>
                <a:cs typeface="Times New Roman" panose="02020603050405020304" pitchFamily="18" charset="0"/>
              </a:rPr>
              <a:t>TCP/IP</a:t>
            </a:r>
            <a:r>
              <a:rPr lang="zh-CN" altLang="en-US" sz="2000" dirty="0">
                <a:latin typeface="Times New Roman" panose="02020603050405020304" pitchFamily="18" charset="0"/>
                <a:cs typeface="Times New Roman" panose="02020603050405020304" pitchFamily="18" charset="0"/>
              </a:rPr>
              <a:t>连接下载</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RA</a:t>
            </a:r>
            <a:r>
              <a:rPr lang="zh-CN" altLang="en-US" sz="2000" dirty="0">
                <a:latin typeface="Times New Roman" panose="02020603050405020304" pitchFamily="18" charset="0"/>
                <a:cs typeface="Times New Roman" panose="02020603050405020304" pitchFamily="18" charset="0"/>
              </a:rPr>
              <a:t>会提供信息何时下载新批次证书（如，</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个月），而设备可以完全控制何时下载、下载什么和下载多少，还可以恢复中断的下载</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解密后使用</a:t>
            </a:r>
            <a:endParaRPr lang="zh-CN" altLang="en-US" sz="20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t>证书下载</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41623" y="1484784"/>
            <a:ext cx="8090817" cy="4525963"/>
          </a:xfrm>
        </p:spPr>
        <p:txBody>
          <a:bodyPr/>
          <a:lstStyle/>
          <a:p>
            <a:pPr>
              <a:lnSpc>
                <a:spcPts val="3500"/>
              </a:lnSpc>
            </a:pPr>
            <a:r>
              <a:rPr lang="zh-CN" altLang="en-US" sz="2800" dirty="0"/>
              <a:t>当发现有车辆相关的恶意行为（依赖于其它的技术措施），如</a:t>
            </a:r>
            <a:endParaRPr lang="en-US" altLang="zh-CN" sz="2800" dirty="0"/>
          </a:p>
          <a:p>
            <a:pPr lvl="1">
              <a:lnSpc>
                <a:spcPts val="3500"/>
              </a:lnSpc>
            </a:pPr>
            <a:r>
              <a:rPr lang="zh-CN" altLang="en-US" sz="2400" dirty="0"/>
              <a:t>私钥泄露</a:t>
            </a:r>
            <a:endParaRPr lang="en-US" altLang="zh-CN" sz="2400" dirty="0"/>
          </a:p>
          <a:p>
            <a:pPr lvl="1">
              <a:lnSpc>
                <a:spcPts val="3500"/>
              </a:lnSpc>
            </a:pPr>
            <a:r>
              <a:rPr lang="zh-CN" altLang="en-US" sz="2400" dirty="0"/>
              <a:t>发送虚假消息</a:t>
            </a:r>
            <a:endParaRPr lang="en-US" altLang="zh-CN" sz="2400" dirty="0"/>
          </a:p>
          <a:p>
            <a:pPr lvl="1">
              <a:lnSpc>
                <a:spcPts val="3500"/>
              </a:lnSpc>
            </a:pPr>
            <a:r>
              <a:rPr lang="zh-CN" altLang="en-US" sz="2400" dirty="0"/>
              <a:t>滥用假名证书</a:t>
            </a:r>
            <a:endParaRPr lang="en-US" altLang="zh-CN" sz="2400" dirty="0"/>
          </a:p>
          <a:p>
            <a:pPr lvl="1">
              <a:lnSpc>
                <a:spcPts val="3500"/>
              </a:lnSpc>
            </a:pPr>
            <a:r>
              <a:rPr lang="en-US" altLang="zh-CN" sz="2400" dirty="0"/>
              <a:t>……</a:t>
            </a:r>
            <a:endParaRPr lang="en-US" altLang="zh-CN" sz="2400" dirty="0"/>
          </a:p>
          <a:p>
            <a:pPr>
              <a:lnSpc>
                <a:spcPts val="3500"/>
              </a:lnSpc>
            </a:pPr>
            <a:r>
              <a:rPr lang="zh-CN" altLang="en-US" sz="2800" dirty="0"/>
              <a:t>需要对该车辆对应的假名证书进行撤销</a:t>
            </a:r>
            <a:endParaRPr lang="en-US" altLang="zh-CN" sz="2800" dirty="0"/>
          </a:p>
          <a:p>
            <a:pPr lvl="1">
              <a:lnSpc>
                <a:spcPts val="3500"/>
              </a:lnSpc>
            </a:pPr>
            <a:r>
              <a:rPr lang="zh-CN" altLang="en-US" sz="2400" dirty="0"/>
              <a:t>传统的证书撤销是基于证书序列号</a:t>
            </a:r>
            <a:endParaRPr lang="en-US" altLang="zh-CN" sz="2400" dirty="0"/>
          </a:p>
        </p:txBody>
      </p:sp>
      <p:sp>
        <p:nvSpPr>
          <p:cNvPr id="6" name="标题 2"/>
          <p:cNvSpPr txBox="1"/>
          <p:nvPr/>
        </p:nvSpPr>
        <p:spPr bwMode="auto">
          <a:xfrm>
            <a:off x="611560" y="451208"/>
            <a:ext cx="7920880" cy="792089"/>
          </a:xfrm>
          <a:prstGeom prst="rect">
            <a:avLst/>
          </a:prstGeom>
          <a:noFill/>
          <a:ln w="9525">
            <a:noFill/>
            <a:miter lim="800000"/>
          </a:ln>
        </p:spPr>
        <p:txBody>
          <a:bodyPr vert="horz" wrap="square" lIns="91440" tIns="45720" rIns="91440" bIns="45720" numCol="1" anchor="ctr" anchorCtr="0" compatLnSpc="1"/>
          <a:lstStyle>
            <a:lvl1pPr algn="l" rtl="0" eaLnBrk="1" fontAlgn="base" hangingPunct="1">
              <a:spcBef>
                <a:spcPct val="0"/>
              </a:spcBef>
              <a:spcAft>
                <a:spcPct val="0"/>
              </a:spcAft>
              <a:defRPr sz="3600">
                <a:solidFill>
                  <a:schemeClr val="tx1"/>
                </a:solidFill>
                <a:latin typeface="+mj-lt"/>
                <a:ea typeface="+mj-ea"/>
                <a:cs typeface="+mj-cs"/>
              </a:defRPr>
            </a:lvl1pPr>
            <a:lvl2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2pPr>
            <a:lvl3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3pPr>
            <a:lvl4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4pPr>
            <a:lvl5pPr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5pPr>
            <a:lvl6pPr marL="4572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6pPr>
            <a:lvl7pPr marL="9144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7pPr>
            <a:lvl8pPr marL="13716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8pPr>
            <a:lvl9pPr marL="1828800" algn="ctr" rtl="0" eaLnBrk="1" fontAlgn="base" hangingPunct="1">
              <a:spcBef>
                <a:spcPct val="0"/>
              </a:spcBef>
              <a:spcAft>
                <a:spcPct val="0"/>
              </a:spcAft>
              <a:defRPr sz="4400">
                <a:solidFill>
                  <a:schemeClr val="tx2"/>
                </a:solidFill>
                <a:latin typeface="Arial" panose="020B0604020202090204" pitchFamily="34" charset="0"/>
                <a:ea typeface="宋体" pitchFamily="2" charset="-122"/>
              </a:defRPr>
            </a:lvl9pPr>
          </a:lstStyle>
          <a:p>
            <a:r>
              <a:rPr lang="en-US" altLang="zh-CN" kern="0" dirty="0">
                <a:latin typeface="Times New Roman" panose="02020603050405020304" pitchFamily="18" charset="0"/>
                <a:cs typeface="Times New Roman" panose="02020603050405020304" pitchFamily="18" charset="0"/>
              </a:rPr>
              <a:t>SCMS</a:t>
            </a:r>
            <a:r>
              <a:rPr lang="zh-CN" altLang="en-US" kern="0" dirty="0">
                <a:latin typeface="Times New Roman" panose="02020603050405020304" pitchFamily="18" charset="0"/>
                <a:cs typeface="Times New Roman" panose="02020603050405020304" pitchFamily="18" charset="0"/>
              </a:rPr>
              <a:t>系统</a:t>
            </a:r>
            <a:r>
              <a:rPr lang="en-US" altLang="zh-CN" kern="0" dirty="0">
                <a:latin typeface="Times New Roman" panose="02020603050405020304" pitchFamily="18" charset="0"/>
                <a:cs typeface="Times New Roman" panose="02020603050405020304" pitchFamily="18" charset="0"/>
              </a:rPr>
              <a:t>——</a:t>
            </a:r>
            <a:r>
              <a:rPr lang="zh-CN" altLang="en-US" kern="0" dirty="0">
                <a:latin typeface="Times New Roman" panose="02020603050405020304" pitchFamily="18" charset="0"/>
                <a:cs typeface="Times New Roman" panose="02020603050405020304" pitchFamily="18" charset="0"/>
              </a:rPr>
              <a:t>假名证书撤销</a:t>
            </a:r>
            <a:endParaRPr lang="zh-CN" altLang="en-US" kern="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4784"/>
            <a:ext cx="82296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SCMS</a:t>
            </a:r>
            <a:r>
              <a:rPr lang="zh-CN" altLang="en-US" sz="2800" dirty="0">
                <a:latin typeface="Times New Roman" panose="02020603050405020304" pitchFamily="18" charset="0"/>
                <a:cs typeface="Times New Roman" panose="02020603050405020304" pitchFamily="18" charset="0"/>
              </a:rPr>
              <a:t>中假名证书的特点：</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一次申请，颁发大量证书，存储在网站</a:t>
            </a:r>
            <a:r>
              <a:rPr lang="en-US" altLang="zh-CN" sz="2400" dirty="0">
                <a:latin typeface="Times New Roman" panose="02020603050405020304" pitchFamily="18" charset="0"/>
                <a:cs typeface="Times New Roman" panose="02020603050405020304" pitchFamily="18" charset="0"/>
              </a:rPr>
              <a:t>/FTP</a:t>
            </a:r>
            <a:r>
              <a:rPr lang="zh-CN" altLang="en-US" sz="2400" dirty="0">
                <a:latin typeface="Times New Roman" panose="02020603050405020304" pitchFamily="18" charset="0"/>
                <a:cs typeface="Times New Roman" panose="02020603050405020304" pitchFamily="18" charset="0"/>
              </a:rPr>
              <a:t>上，供车辆设备自由下载</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整体覆盖的时间范围：</a:t>
            </a:r>
            <a:r>
              <a:rPr lang="en-US" altLang="zh-CN" sz="2000" dirty="0">
                <a:latin typeface="Times New Roman" panose="02020603050405020304" pitchFamily="18" charset="0"/>
                <a:cs typeface="Times New Roman" panose="02020603050405020304" pitchFamily="18" charset="0"/>
              </a:rPr>
              <a:t>1-3</a:t>
            </a:r>
            <a:r>
              <a:rPr lang="zh-CN" altLang="en-US" sz="2000" dirty="0">
                <a:latin typeface="Times New Roman" panose="02020603050405020304" pitchFamily="18" charset="0"/>
                <a:cs typeface="Times New Roman" panose="02020603050405020304" pitchFamily="18" charset="0"/>
              </a:rPr>
              <a:t>年</a:t>
            </a:r>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以</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年为例，车辆一次证书申请后，会得到（</a:t>
            </a:r>
            <a:r>
              <a:rPr lang="en-US" altLang="zh-CN" sz="2000" dirty="0">
                <a:latin typeface="Times New Roman" panose="02020603050405020304" pitchFamily="18" charset="0"/>
                <a:cs typeface="Times New Roman" panose="02020603050405020304" pitchFamily="18" charset="0"/>
              </a:rPr>
              <a:t>40*3</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365/7 = 6257</a:t>
            </a:r>
            <a:r>
              <a:rPr lang="zh-CN" altLang="en-US" sz="2000" dirty="0">
                <a:latin typeface="Times New Roman" panose="02020603050405020304" pitchFamily="18" charset="0"/>
                <a:cs typeface="Times New Roman" panose="02020603050405020304" pitchFamily="18" charset="0"/>
              </a:rPr>
              <a:t>）张证书</a:t>
            </a:r>
            <a:endParaRPr lang="en-US" altLang="zh-CN" sz="20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每张假名证书的有效期：</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周</a:t>
            </a:r>
            <a:endParaRPr lang="zh-CN" altLang="en-US"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同时有效的假名证书：</a:t>
            </a:r>
            <a:r>
              <a:rPr lang="en-US" altLang="zh-CN" sz="2400" dirty="0">
                <a:latin typeface="Times New Roman" panose="02020603050405020304" pitchFamily="18" charset="0"/>
                <a:cs typeface="Times New Roman" panose="02020603050405020304" pitchFamily="18" charset="0"/>
              </a:rPr>
              <a:t>20-40</a:t>
            </a:r>
            <a:r>
              <a:rPr lang="zh-CN" altLang="en-US" sz="2400" dirty="0">
                <a:latin typeface="Times New Roman" panose="02020603050405020304" pitchFamily="18" charset="0"/>
                <a:cs typeface="Times New Roman" panose="02020603050405020304" pitchFamily="18" charset="0"/>
              </a:rPr>
              <a:t>张</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为一组</a:t>
            </a:r>
            <a:endParaRPr lang="en-US" altLang="zh-CN" sz="2400" dirty="0">
              <a:latin typeface="Times New Roman" panose="02020603050405020304" pitchFamily="18" charset="0"/>
              <a:cs typeface="Times New Roman" panose="02020603050405020304" pitchFamily="18" charset="0"/>
            </a:endParaRPr>
          </a:p>
          <a:p>
            <a:pPr lvl="1">
              <a:lnSpc>
                <a:spcPct val="150000"/>
              </a:lnSpc>
            </a:pP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t>假名证书撤销</a:t>
            </a:r>
            <a:r>
              <a:rPr lang="en-US" altLang="zh-CN" dirty="0"/>
              <a:t>——</a:t>
            </a:r>
            <a:r>
              <a:rPr lang="zh-CN" altLang="en-US" dirty="0"/>
              <a:t>基于证书序列号</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12776"/>
            <a:ext cx="822960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如果车辆的密码设备被攻击，同时最多有</a:t>
            </a:r>
            <a:r>
              <a:rPr lang="en-US" altLang="zh-CN" sz="2800" dirty="0">
                <a:latin typeface="Times New Roman" panose="02020603050405020304" pitchFamily="18" charset="0"/>
                <a:cs typeface="Times New Roman" panose="02020603050405020304" pitchFamily="18" charset="0"/>
              </a:rPr>
              <a:t>6257</a:t>
            </a:r>
            <a:r>
              <a:rPr lang="zh-CN" altLang="en-US" sz="2800" dirty="0">
                <a:latin typeface="Times New Roman" panose="02020603050405020304" pitchFamily="18" charset="0"/>
                <a:cs typeface="Times New Roman" panose="02020603050405020304" pitchFamily="18" charset="0"/>
              </a:rPr>
              <a:t>张数字证书应该被撤销</a:t>
            </a:r>
            <a:endParaRPr lang="zh-CN" altLang="en-US"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已经过期的、不需要撤销</a:t>
            </a:r>
            <a:endParaRPr lang="zh-CN" altLang="en-US" sz="2400" dirty="0">
              <a:latin typeface="Times New Roman" panose="02020603050405020304" pitchFamily="18" charset="0"/>
              <a:cs typeface="Times New Roman" panose="02020603050405020304" pitchFamily="18" charset="0"/>
            </a:endParaRPr>
          </a:p>
          <a:p>
            <a:pPr>
              <a:lnSpc>
                <a:spcPct val="150000"/>
              </a:lnSpc>
            </a:pPr>
            <a:r>
              <a:rPr lang="zh-CN" altLang="en-US" sz="2800" dirty="0">
                <a:latin typeface="Times New Roman" panose="02020603050405020304" pitchFamily="18" charset="0"/>
                <a:cs typeface="Times New Roman" panose="02020603050405020304" pitchFamily="18" charset="0"/>
              </a:rPr>
              <a:t>当车辆设备被检测到恶意行为时，如果将所有证书序列号同时放入</a:t>
            </a:r>
            <a:r>
              <a:rPr lang="en-US" altLang="zh-CN" sz="2800" dirty="0">
                <a:latin typeface="Times New Roman" panose="02020603050405020304" pitchFamily="18" charset="0"/>
                <a:cs typeface="Times New Roman" panose="02020603050405020304" pitchFamily="18" charset="0"/>
              </a:rPr>
              <a:t>CRL</a:t>
            </a:r>
            <a:r>
              <a:rPr lang="zh-CN" altLang="en-US" sz="2800" dirty="0">
                <a:latin typeface="Times New Roman" panose="02020603050405020304" pitchFamily="18" charset="0"/>
                <a:cs typeface="Times New Roman" panose="02020603050405020304" pitchFamily="18" charset="0"/>
              </a:rPr>
              <a:t>，会使得其</a:t>
            </a:r>
            <a:r>
              <a:rPr lang="en-US" altLang="zh-CN" sz="2800" dirty="0">
                <a:latin typeface="Times New Roman" panose="02020603050405020304" pitchFamily="18" charset="0"/>
                <a:cs typeface="Times New Roman" panose="02020603050405020304" pitchFamily="18" charset="0"/>
              </a:rPr>
              <a:t>Size</a:t>
            </a:r>
            <a:r>
              <a:rPr lang="zh-CN" altLang="en-US" sz="2800" dirty="0">
                <a:latin typeface="Times New Roman" panose="02020603050405020304" pitchFamily="18" charset="0"/>
                <a:cs typeface="Times New Roman" panose="02020603050405020304" pitchFamily="18" charset="0"/>
              </a:rPr>
              <a:t>太大</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SCMS</a:t>
            </a:r>
            <a:r>
              <a:rPr lang="zh-CN" altLang="en-US" sz="2400" dirty="0">
                <a:latin typeface="Times New Roman" panose="02020603050405020304" pitchFamily="18" charset="0"/>
                <a:cs typeface="Times New Roman" panose="02020603050405020304" pitchFamily="18" charset="0"/>
              </a:rPr>
              <a:t>同时要求证书序列号没有关联关系，否则破坏</a:t>
            </a:r>
            <a:r>
              <a:rPr lang="en-US" altLang="zh-CN" sz="2400" dirty="0" err="1">
                <a:latin typeface="Times New Roman" panose="02020603050405020304" pitchFamily="18" charset="0"/>
                <a:cs typeface="Times New Roman" panose="02020603050405020304" pitchFamily="18" charset="0"/>
              </a:rPr>
              <a:t>Unlinkability</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故不能对证书序列号做简单做组合</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如，前几位相同</a:t>
            </a:r>
            <a:r>
              <a:rPr lang="en-US" altLang="zh-CN" sz="2400" dirty="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t>假名证书撤销</a:t>
            </a:r>
            <a:r>
              <a:rPr lang="en-US" altLang="zh-CN" dirty="0"/>
              <a:t>——</a:t>
            </a:r>
            <a:r>
              <a:rPr lang="zh-CN" altLang="en-US" dirty="0"/>
              <a:t>基于证书序列号</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51917"/>
                <a:ext cx="8229600" cy="4525963"/>
              </a:xfrm>
            </p:spPr>
            <p:txBody>
              <a:bodyPr/>
              <a:lstStyle/>
              <a:p>
                <a:pPr>
                  <a:lnSpc>
                    <a:spcPts val="3200"/>
                  </a:lnSpc>
                  <a:spcBef>
                    <a:spcPts val="600"/>
                  </a:spcBef>
                </a:pPr>
                <a:r>
                  <a:rPr lang="zh-CN" altLang="en-US" sz="2800" dirty="0"/>
                  <a:t>证书撤销（该车辆出现问题）</a:t>
                </a:r>
                <a:endParaRPr lang="en-US" altLang="zh-CN" sz="2800" dirty="0"/>
              </a:p>
              <a:p>
                <a:pPr lvl="1">
                  <a:lnSpc>
                    <a:spcPts val="3200"/>
                  </a:lnSpc>
                  <a:spcBef>
                    <a:spcPts val="600"/>
                  </a:spcBef>
                </a:pPr>
                <a:r>
                  <a:rPr lang="zh-CN" altLang="en-US" sz="2400" dirty="0"/>
                  <a:t>应该撤销“当前组的、和以后所有组的”证书</a:t>
                </a:r>
                <a:endParaRPr lang="en-US" altLang="zh-CN" sz="2400" dirty="0"/>
              </a:p>
              <a:p>
                <a:pPr lvl="1">
                  <a:lnSpc>
                    <a:spcPts val="3200"/>
                  </a:lnSpc>
                  <a:spcBef>
                    <a:spcPts val="600"/>
                  </a:spcBef>
                </a:pPr>
                <a:r>
                  <a:rPr lang="zh-CN" altLang="en-US" sz="2400" dirty="0"/>
                  <a:t>以前组的证书，不必撤销、已经过期</a:t>
                </a:r>
                <a:endParaRPr lang="en-US" altLang="zh-CN" sz="2400" dirty="0"/>
              </a:p>
              <a:p>
                <a:pPr>
                  <a:lnSpc>
                    <a:spcPts val="3200"/>
                  </a:lnSpc>
                  <a:spcBef>
                    <a:spcPts val="600"/>
                  </a:spcBef>
                </a:pPr>
                <a:r>
                  <a:rPr lang="en-US" altLang="zh-CN" sz="2800" dirty="0">
                    <a:latin typeface="Times New Roman" panose="02020603050405020304" pitchFamily="18" charset="0"/>
                    <a:cs typeface="Times New Roman" panose="02020603050405020304" pitchFamily="18" charset="0"/>
                  </a:rPr>
                  <a:t>SCMS</a:t>
                </a:r>
                <a:r>
                  <a:rPr lang="zh-CN" altLang="en-US" sz="2800" dirty="0">
                    <a:latin typeface="Times New Roman" panose="02020603050405020304" pitchFamily="18" charset="0"/>
                    <a:cs typeface="Times New Roman" panose="02020603050405020304" pitchFamily="18" charset="0"/>
                  </a:rPr>
                  <a:t>中证书撤销方式：</a:t>
                </a:r>
                <a:endParaRPr lang="en-US" altLang="zh-CN" sz="2800" dirty="0">
                  <a:latin typeface="Times New Roman" panose="02020603050405020304" pitchFamily="18" charset="0"/>
                  <a:cs typeface="Times New Roman" panose="02020603050405020304" pitchFamily="18" charset="0"/>
                </a:endParaRPr>
              </a:p>
              <a:p>
                <a:pPr lvl="1">
                  <a:lnSpc>
                    <a:spcPts val="3200"/>
                  </a:lnSpc>
                  <a:spcBef>
                    <a:spcPts val="600"/>
                  </a:spcBef>
                </a:pPr>
                <a:r>
                  <a:rPr lang="zh-CN" altLang="en-US" sz="2400" dirty="0">
                    <a:solidFill>
                      <a:srgbClr val="006BB7"/>
                    </a:solidFill>
                  </a:rPr>
                  <a:t>在</a:t>
                </a:r>
                <a:r>
                  <a:rPr lang="en-US" altLang="zh-CN" sz="2400" dirty="0">
                    <a:solidFill>
                      <a:srgbClr val="006BB7"/>
                    </a:solidFill>
                    <a:latin typeface="Times New Roman" panose="02020603050405020304" pitchFamily="18" charset="0"/>
                    <a:cs typeface="Times New Roman" panose="02020603050405020304" pitchFamily="18" charset="0"/>
                  </a:rPr>
                  <a:t>CRL</a:t>
                </a:r>
                <a:r>
                  <a:rPr lang="zh-CN" altLang="en-US" sz="2400" dirty="0">
                    <a:solidFill>
                      <a:srgbClr val="006BB7"/>
                    </a:solidFill>
                  </a:rPr>
                  <a:t>中，发布</a:t>
                </a:r>
                <a14:m>
                  <m:oMath xmlns:m="http://schemas.openxmlformats.org/officeDocument/2006/math">
                    <m:r>
                      <a:rPr lang="zh-CN" altLang="en-US" sz="2400" b="0" i="1" dirty="0">
                        <a:solidFill>
                          <a:srgbClr val="006BB7"/>
                        </a:solidFill>
                        <a:latin typeface="Cambria Math" panose="02040503050406030204" pitchFamily="18" charset="0"/>
                      </a:rPr>
                      <m:t>两个链接值</m:t>
                    </m:r>
                    <m:r>
                      <a:rPr lang="zh-CN" altLang="en-US" sz="2400" i="1" dirty="0">
                        <a:solidFill>
                          <a:srgbClr val="006BB7"/>
                        </a:solidFill>
                        <a:latin typeface="Cambria Math" panose="02040503050406030204" pitchFamily="18" charset="0"/>
                      </a:rPr>
                      <m:t>种子</m:t>
                    </m:r>
                    <m:r>
                      <a:rPr lang="en-US" altLang="zh-CN" sz="2400" b="0" i="1" dirty="0" smtClean="0">
                        <a:solidFill>
                          <a:srgbClr val="006BB7"/>
                        </a:solidFill>
                        <a:latin typeface="Cambria Math" panose="02040503050406030204" pitchFamily="18" charset="0"/>
                      </a:rPr>
                      <m:t>𝑙𝑠</m:t>
                    </m:r>
                    <m:r>
                      <a:rPr lang="en-US" altLang="zh-CN" sz="2400" i="1" dirty="0" smtClean="0">
                        <a:solidFill>
                          <a:srgbClr val="006BB7"/>
                        </a:solidFill>
                        <a:latin typeface="Cambria Math" panose="02040503050406030204" pitchFamily="18" charset="0"/>
                      </a:rPr>
                      <m:t>[</m:t>
                    </m:r>
                    <m:r>
                      <a:rPr lang="en-US" altLang="zh-CN" sz="2400" i="1" dirty="0" smtClean="0">
                        <a:solidFill>
                          <a:srgbClr val="006BB7"/>
                        </a:solidFill>
                        <a:latin typeface="Cambria Math" panose="02040503050406030204" pitchFamily="18" charset="0"/>
                      </a:rPr>
                      <m:t>𝑢</m:t>
                    </m:r>
                    <m:r>
                      <a:rPr lang="en-US" altLang="zh-CN" sz="2400" i="1" dirty="0" smtClean="0">
                        <a:solidFill>
                          <a:srgbClr val="006BB7"/>
                        </a:solidFill>
                        <a:latin typeface="Cambria Math" panose="02040503050406030204" pitchFamily="18" charset="0"/>
                      </a:rPr>
                      <m:t>]</m:t>
                    </m:r>
                    <m:r>
                      <a:rPr lang="zh-CN" altLang="en-US" sz="2400" i="1" dirty="0">
                        <a:solidFill>
                          <a:srgbClr val="006BB7"/>
                        </a:solidFill>
                        <a:latin typeface="Cambria Math" panose="02040503050406030204" pitchFamily="18" charset="0"/>
                      </a:rPr>
                      <m:t>，</m:t>
                    </m:r>
                    <m:r>
                      <a:rPr lang="en-US" altLang="zh-CN" sz="2400" i="1" dirty="0" smtClean="0">
                        <a:latin typeface="Cambria Math" panose="02040503050406030204" pitchFamily="18" charset="0"/>
                      </a:rPr>
                      <m:t>𝑢</m:t>
                    </m:r>
                  </m:oMath>
                </a14:m>
                <a:r>
                  <a:rPr lang="zh-CN" altLang="en-US" sz="2400" dirty="0"/>
                  <a:t>是出现安全问题的时间点</a:t>
                </a:r>
                <a:endParaRPr lang="en-US" altLang="zh-CN" sz="2400" dirty="0"/>
              </a:p>
              <a:p>
                <a:pPr lvl="2">
                  <a:lnSpc>
                    <a:spcPts val="3200"/>
                  </a:lnSpc>
                  <a:spcBef>
                    <a:spcPts val="600"/>
                  </a:spcBef>
                </a:pPr>
                <a14:m>
                  <m:oMath xmlns:m="http://schemas.openxmlformats.org/officeDocument/2006/math">
                    <m:r>
                      <a:rPr lang="en-US" altLang="zh-CN" sz="2000" i="1" dirty="0">
                        <a:latin typeface="Cambria Math" panose="02040503050406030204" pitchFamily="18" charset="0"/>
                      </a:rPr>
                      <m:t>𝑢</m:t>
                    </m:r>
                  </m:oMath>
                </a14:m>
                <a:r>
                  <a:rPr lang="zh-CN" altLang="en-US" sz="2000" dirty="0"/>
                  <a:t> 之后的</a:t>
                </a:r>
                <a14:m>
                  <m:oMath xmlns:m="http://schemas.openxmlformats.org/officeDocument/2006/math">
                    <m:r>
                      <a:rPr lang="en-US" altLang="zh-CN" sz="2000" b="0" i="1" dirty="0" smtClean="0">
                        <a:latin typeface="Cambria Math" panose="02040503050406030204" pitchFamily="18" charset="0"/>
                      </a:rPr>
                      <m:t>𝑙𝑠</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m:t>
                    </m:r>
                  </m:oMath>
                </a14:m>
                <a:r>
                  <a:rPr lang="zh-CN" altLang="en-US" sz="2000" dirty="0"/>
                  <a:t>，可以计算</a:t>
                </a:r>
                <a:endParaRPr lang="en-US" altLang="zh-CN" sz="2000" dirty="0"/>
              </a:p>
              <a:p>
                <a:pPr lvl="3">
                  <a:lnSpc>
                    <a:spcPts val="3200"/>
                  </a:lnSpc>
                  <a:spcBef>
                    <a:spcPts val="600"/>
                  </a:spcBef>
                </a:pPr>
                <a:r>
                  <a:rPr lang="zh-CN" altLang="en-US" sz="1800" dirty="0"/>
                  <a:t>之前的不可计算</a:t>
                </a:r>
                <a:endParaRPr lang="en-US" altLang="zh-CN" sz="1800" dirty="0"/>
              </a:p>
              <a:p>
                <a:pPr lvl="3">
                  <a:lnSpc>
                    <a:spcPts val="3200"/>
                  </a:lnSpc>
                  <a:spcBef>
                    <a:spcPts val="600"/>
                  </a:spcBef>
                </a:pPr>
                <a:r>
                  <a:rPr lang="zh-CN" altLang="en-US" sz="1800" dirty="0">
                    <a:latin typeface="Times New Roman" panose="02020603050405020304" pitchFamily="18" charset="0"/>
                    <a:cs typeface="Times New Roman" panose="02020603050405020304" pitchFamily="18" charset="0"/>
                  </a:rPr>
                  <a:t>因为</a:t>
                </a:r>
                <a:r>
                  <a:rPr lang="en-US" altLang="zh-CN" sz="1800" dirty="0">
                    <a:latin typeface="Times New Roman" panose="02020603050405020304" pitchFamily="18" charset="0"/>
                    <a:cs typeface="Times New Roman" panose="02020603050405020304" pitchFamily="18" charset="0"/>
                  </a:rPr>
                  <a:t>Hash</a:t>
                </a:r>
                <a:r>
                  <a:rPr lang="zh-CN" altLang="en-US" sz="1800" dirty="0">
                    <a:latin typeface="Times New Roman" panose="02020603050405020304" pitchFamily="18" charset="0"/>
                    <a:cs typeface="Times New Roman" panose="02020603050405020304" pitchFamily="18" charset="0"/>
                  </a:rPr>
                  <a:t>为</a:t>
                </a:r>
                <a:r>
                  <a:rPr lang="zh-CN" altLang="en-US" sz="1800" dirty="0"/>
                  <a:t>单向函数</a:t>
                </a:r>
                <a:endParaRPr lang="en-US" altLang="zh-CN" sz="1800" dirty="0"/>
              </a:p>
              <a:p>
                <a:pPr lvl="2">
                  <a:lnSpc>
                    <a:spcPts val="3200"/>
                  </a:lnSpc>
                  <a:spcBef>
                    <a:spcPts val="600"/>
                  </a:spcBef>
                </a:pPr>
                <a14:m>
                  <m:oMath xmlns:m="http://schemas.openxmlformats.org/officeDocument/2006/math">
                    <m:r>
                      <a:rPr lang="en-US" altLang="zh-CN" sz="2000" b="0" i="1" dirty="0" smtClean="0">
                        <a:latin typeface="Cambria Math" panose="02040503050406030204" pitchFamily="18" charset="0"/>
                      </a:rPr>
                      <m:t>𝑙𝑠</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𝑢</m:t>
                    </m:r>
                    <m:r>
                      <a:rPr lang="en-US" altLang="zh-CN" sz="2000" i="1" dirty="0" smtClean="0">
                        <a:latin typeface="Cambria Math" panose="02040503050406030204" pitchFamily="18" charset="0"/>
                      </a:rPr>
                      <m:t>]</m:t>
                    </m:r>
                  </m:oMath>
                </a14:m>
                <a:r>
                  <a:rPr lang="zh-CN" altLang="en-US" sz="2000" dirty="0"/>
                  <a:t>组内的</a:t>
                </a:r>
                <a:r>
                  <a:rPr lang="en-US" altLang="zh-CN" sz="2000" dirty="0">
                    <a:latin typeface="Times New Roman" panose="02020603050405020304" pitchFamily="18" charset="0"/>
                    <a:cs typeface="Times New Roman" panose="02020603050405020304" pitchFamily="18" charset="0"/>
                  </a:rPr>
                  <a:t>m</a:t>
                </a:r>
                <a:r>
                  <a:rPr lang="zh-CN" altLang="en-US" sz="2000" dirty="0"/>
                  <a:t>张，也可以计算</a:t>
                </a:r>
                <a:endParaRPr lang="en-US" altLang="zh-CN" sz="2000" dirty="0"/>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451917"/>
                <a:ext cx="8229600" cy="4525963"/>
              </a:xfrm>
              <a:blipFill rotWithShape="1">
                <a:blip r:embed="rId1"/>
                <a:stretch>
                  <a:fillRect t="-7" b="-4265"/>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Linkage-based Revocation</a:t>
            </a:r>
            <a:endParaRPr lang="zh-CN" altLang="en-US" dirty="0">
              <a:latin typeface="Times New Roman" panose="02020603050405020304" pitchFamily="18" charset="0"/>
              <a:cs typeface="Times New Roman" panose="02020603050405020304" pitchFamily="18" charset="0"/>
            </a:endParaRPr>
          </a:p>
        </p:txBody>
      </p:sp>
      <p:graphicFrame>
        <p:nvGraphicFramePr>
          <p:cNvPr id="5" name="对象 4"/>
          <p:cNvGraphicFramePr>
            <a:graphicFrameLocks noChangeAspect="1"/>
          </p:cNvGraphicFramePr>
          <p:nvPr/>
        </p:nvGraphicFramePr>
        <p:xfrm>
          <a:off x="4738557" y="4145943"/>
          <a:ext cx="4405443" cy="2520280"/>
        </p:xfrm>
        <a:graphic>
          <a:graphicData uri="http://schemas.openxmlformats.org/presentationml/2006/ole">
            <mc:AlternateContent xmlns:mc="http://schemas.openxmlformats.org/markup-compatibility/2006">
              <mc:Choice xmlns:v="urn:schemas-microsoft-com:vml" Requires="v">
                <p:oleObj spid="_x0000_s707602" name="Visio" r:id="rId2" imgW="3219450" imgH="1841500" progId="">
                  <p:embed/>
                </p:oleObj>
              </mc:Choice>
              <mc:Fallback>
                <p:oleObj name="Visio" r:id="rId2" imgW="3219450" imgH="1841500" progId="">
                  <p:embed/>
                  <p:pic>
                    <p:nvPicPr>
                      <p:cNvPr id="0" name="Picture 5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557" y="4145943"/>
                        <a:ext cx="4405443" cy="2520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302840" y="1340768"/>
                <a:ext cx="7920880" cy="4525963"/>
              </a:xfrm>
            </p:spPr>
            <p:txBody>
              <a:bodyPr/>
              <a:lstStyle/>
              <a:p>
                <a:pPr>
                  <a:lnSpc>
                    <a:spcPct val="150000"/>
                  </a:lnSpc>
                </a:pPr>
                <a:r>
                  <a:rPr lang="zh-CN" altLang="en-US" sz="2800" dirty="0"/>
                  <a:t>在</a:t>
                </a:r>
                <a:r>
                  <a:rPr lang="en-US" altLang="zh-CN" sz="2800" dirty="0">
                    <a:latin typeface="Times New Roman" panose="02020603050405020304" pitchFamily="18" charset="0"/>
                    <a:cs typeface="Times New Roman" panose="02020603050405020304" pitchFamily="18" charset="0"/>
                  </a:rPr>
                  <a:t>CRL</a:t>
                </a:r>
                <a:r>
                  <a:rPr lang="zh-CN" altLang="en-US" sz="2800" dirty="0"/>
                  <a:t>文件中，只需要有证书对应的两个链接值</a:t>
                </a:r>
                <a14:m>
                  <m:oMath xmlns:m="http://schemas.openxmlformats.org/officeDocument/2006/math">
                    <m:r>
                      <a:rPr lang="zh-CN" altLang="en-US" sz="2800" b="0" i="1" dirty="0">
                        <a:latin typeface="Cambria Math" panose="02040503050406030204" pitchFamily="18" charset="0"/>
                      </a:rPr>
                      <m:t>种子</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𝑙𝑠</m:t>
                        </m:r>
                      </m:e>
                      <m:sub>
                        <m:r>
                          <a:rPr lang="en-US" altLang="zh-CN" sz="2800" i="1" dirty="0">
                            <a:latin typeface="Cambria Math" panose="02040503050406030204" pitchFamily="18" charset="0"/>
                          </a:rPr>
                          <m:t>1</m:t>
                        </m:r>
                      </m:sub>
                    </m:sSub>
                    <m:r>
                      <a:rPr lang="en-US" altLang="zh-CN" sz="2800" i="1" dirty="0">
                        <a:latin typeface="Cambria Math" panose="02040503050406030204" pitchFamily="18" charset="0"/>
                      </a:rPr>
                      <m:t> [</m:t>
                    </m:r>
                    <m:r>
                      <a:rPr lang="en-US" altLang="zh-CN" sz="2800" i="1" dirty="0">
                        <a:latin typeface="Cambria Math" panose="02040503050406030204" pitchFamily="18" charset="0"/>
                      </a:rPr>
                      <m:t>𝑢</m:t>
                    </m:r>
                    <m:r>
                      <a:rPr lang="en-US" altLang="zh-CN" sz="2800" i="1" dirty="0">
                        <a:latin typeface="Cambria Math" panose="02040503050406030204" pitchFamily="18" charset="0"/>
                      </a:rPr>
                      <m:t>]</m:t>
                    </m:r>
                  </m:oMath>
                </a14:m>
                <a:r>
                  <a:rPr lang="zh-CN" altLang="en-US" sz="2800" dirty="0"/>
                  <a:t>，</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𝑙𝑠</m:t>
                        </m:r>
                      </m:e>
                      <m:sub>
                        <m:r>
                          <a:rPr lang="en-US" altLang="zh-CN" sz="2800" b="0" i="1" dirty="0" smtClean="0">
                            <a:latin typeface="Cambria Math" panose="02040503050406030204" pitchFamily="18" charset="0"/>
                          </a:rPr>
                          <m:t>2</m:t>
                        </m:r>
                      </m:sub>
                    </m:sSub>
                    <m:r>
                      <a:rPr lang="en-US" altLang="zh-CN" sz="2800" i="1" dirty="0">
                        <a:latin typeface="Cambria Math" panose="02040503050406030204" pitchFamily="18" charset="0"/>
                      </a:rPr>
                      <m:t> [</m:t>
                    </m:r>
                    <m:r>
                      <a:rPr lang="en-US" altLang="zh-CN" sz="2800" i="1" dirty="0">
                        <a:latin typeface="Cambria Math" panose="02040503050406030204" pitchFamily="18" charset="0"/>
                      </a:rPr>
                      <m:t>𝑢</m:t>
                    </m:r>
                    <m:r>
                      <a:rPr lang="en-US" altLang="zh-CN" sz="2800" i="1" dirty="0">
                        <a:latin typeface="Cambria Math" panose="02040503050406030204" pitchFamily="18" charset="0"/>
                      </a:rPr>
                      <m:t>]</m:t>
                    </m:r>
                  </m:oMath>
                </a14:m>
                <a:endParaRPr lang="en-US" altLang="zh-CN" sz="2800" dirty="0"/>
              </a:p>
              <a:p>
                <a:pPr>
                  <a:lnSpc>
                    <a:spcPct val="150000"/>
                  </a:lnSpc>
                </a:pPr>
                <a:r>
                  <a:rPr lang="zh-CN" altLang="en-US" sz="2800" b="1" dirty="0"/>
                  <a:t>撤销检查方，需要将</a:t>
                </a:r>
                <a14:m>
                  <m:oMath xmlns:m="http://schemas.openxmlformats.org/officeDocument/2006/math">
                    <m:r>
                      <a:rPr lang="en-US" altLang="zh-CN" sz="2800" b="1" i="1" dirty="0" smtClean="0">
                        <a:latin typeface="Cambria Math" panose="02040503050406030204" pitchFamily="18" charset="0"/>
                      </a:rPr>
                      <m:t>𝒍𝒔</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𝒖</m:t>
                    </m:r>
                    <m:r>
                      <a:rPr lang="en-US" altLang="zh-CN" sz="2800" b="1" i="1" dirty="0" smtClean="0">
                        <a:latin typeface="Cambria Math" panose="02040503050406030204" pitchFamily="18" charset="0"/>
                      </a:rPr>
                      <m:t>]</m:t>
                    </m:r>
                  </m:oMath>
                </a14:m>
                <a:r>
                  <a:rPr lang="zh-CN" altLang="en-US" sz="2800" b="1" dirty="0"/>
                  <a:t>扩展出来多个</a:t>
                </a:r>
                <a14:m>
                  <m:oMath xmlns:m="http://schemas.openxmlformats.org/officeDocument/2006/math">
                    <m:r>
                      <a:rPr lang="zh-CN" altLang="en-US" sz="2800" b="1" i="1" dirty="0">
                        <a:latin typeface="Cambria Math" panose="02040503050406030204" pitchFamily="18" charset="0"/>
                      </a:rPr>
                      <m:t>链接值</m:t>
                    </m:r>
                    <m:r>
                      <a:rPr lang="en-US" altLang="zh-CN" sz="2800" b="1" i="1" dirty="0">
                        <a:latin typeface="Cambria Math" panose="02040503050406030204" pitchFamily="18" charset="0"/>
                      </a:rPr>
                      <m:t> </m:t>
                    </m:r>
                  </m:oMath>
                </a14:m>
                <a:r>
                  <a:rPr lang="zh-CN" altLang="en-US" sz="2800" b="1" dirty="0"/>
                  <a:t>，然后对证书进行检查</a:t>
                </a:r>
                <a:endParaRPr lang="en-US" altLang="zh-CN" sz="2800" b="1" dirty="0"/>
              </a:p>
              <a:p>
                <a:pPr lvl="1">
                  <a:lnSpc>
                    <a:spcPct val="150000"/>
                  </a:lnSpc>
                </a:pPr>
                <a:r>
                  <a:rPr lang="zh-CN" altLang="en-US" sz="2400" b="1" dirty="0"/>
                  <a:t>扩展方法，必须是公开的</a:t>
                </a:r>
                <a:endParaRPr lang="en-US" altLang="zh-CN" sz="2400" b="1" dirty="0"/>
              </a:p>
              <a:p>
                <a:pPr lvl="1">
                  <a:lnSpc>
                    <a:spcPct val="150000"/>
                  </a:lnSpc>
                </a:pPr>
                <a:r>
                  <a:rPr lang="zh-CN" altLang="en-US" sz="2400" b="1" dirty="0"/>
                  <a:t>种子不公开，则无法形成关联关系</a:t>
                </a:r>
                <a:endParaRPr lang="zh-CN" altLang="en-US" sz="2400" b="1" dirty="0"/>
              </a:p>
            </p:txBody>
          </p:sp>
        </mc:Choice>
        <mc:Fallback>
          <p:sp>
            <p:nvSpPr>
              <p:cNvPr id="2" name="内容占位符 1"/>
              <p:cNvSpPr>
                <a:spLocks noRot="1" noChangeAspect="1" noMove="1" noResize="1" noEditPoints="1" noAdjustHandles="1" noChangeArrowheads="1" noChangeShapeType="1" noTextEdit="1"/>
              </p:cNvSpPr>
              <p:nvPr>
                <p:ph idx="1"/>
              </p:nvPr>
            </p:nvSpPr>
            <p:spPr>
              <a:xfrm>
                <a:off x="302840" y="1340768"/>
                <a:ext cx="7920880" cy="4525963"/>
              </a:xfrm>
              <a:blipFill rotWithShape="1">
                <a:blip r:embed="rId1"/>
                <a:stretch>
                  <a:fillRect l="-7" t="-6" r="-1838" b="13"/>
                </a:stretch>
              </a:blipFill>
            </p:spPr>
            <p:txBody>
              <a:bodyPr/>
              <a:lstStyle/>
              <a:p>
                <a:r>
                  <a:rPr lang="zh-CN" altLang="en-US">
                    <a:noFill/>
                  </a:rPr>
                  <a:t> </a:t>
                </a:r>
              </a:p>
            </p:txBody>
          </p:sp>
        </mc:Fallback>
      </mc:AlternateContent>
      <p:sp>
        <p:nvSpPr>
          <p:cNvPr id="3" name="标题 2"/>
          <p:cNvSpPr>
            <a:spLocks noGrp="1"/>
          </p:cNvSpPr>
          <p:nvPr>
            <p:ph type="ctrTitle"/>
          </p:nvPr>
        </p:nvSpPr>
        <p:spPr>
          <a:xfrm>
            <a:off x="611560" y="357807"/>
            <a:ext cx="8532440" cy="792089"/>
          </a:xfrm>
        </p:spPr>
        <p:txBody>
          <a:bodyPr/>
          <a:lstStyle/>
          <a:p>
            <a:r>
              <a:rPr lang="en-US" altLang="zh-CN" dirty="0">
                <a:latin typeface="Times New Roman" panose="02020603050405020304" pitchFamily="18" charset="0"/>
                <a:cs typeface="Times New Roman" panose="02020603050405020304" pitchFamily="18" charset="0"/>
              </a:rPr>
              <a:t>Linkage-based Revocation</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nvGraphicFramePr>
        <p:xfrm>
          <a:off x="4762259" y="3717032"/>
          <a:ext cx="4405312" cy="2520950"/>
        </p:xfrm>
        <a:graphic>
          <a:graphicData uri="http://schemas.openxmlformats.org/presentationml/2006/ole">
            <mc:AlternateContent xmlns:mc="http://schemas.openxmlformats.org/markup-compatibility/2006">
              <mc:Choice xmlns:v="urn:schemas-microsoft-com:vml" Requires="v">
                <p:oleObj spid="_x0000_s707602" name="Visio" r:id="rId2" imgW="3219450" imgH="1841500" progId="">
                  <p:embed/>
                </p:oleObj>
              </mc:Choice>
              <mc:Fallback>
                <p:oleObj name="Visio" r:id="rId2" imgW="3219450" imgH="1841500" progId="">
                  <p:embed/>
                  <p:pic>
                    <p:nvPicPr>
                      <p:cNvPr id="0" name="Picture 4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259" y="3717032"/>
                        <a:ext cx="4405312" cy="252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84784"/>
                <a:ext cx="82296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Curious-but-honest</a:t>
                </a:r>
                <a:r>
                  <a:rPr lang="zh-CN" altLang="en-US" sz="2800" dirty="0">
                    <a:latin typeface="Times New Roman" panose="02020603050405020304" pitchFamily="18" charset="0"/>
                    <a:cs typeface="Times New Roman" panose="02020603050405020304" pitchFamily="18" charset="0"/>
                  </a:rPr>
                  <a:t>模式的容错容侵</a:t>
                </a:r>
                <a:endParaRPr lang="en-US" altLang="zh-CN" sz="2800" dirty="0">
                  <a:latin typeface="Times New Roman" panose="02020603050405020304" pitchFamily="18" charset="0"/>
                  <a:cs typeface="Times New Roman" panose="02020603050405020304" pitchFamily="18" charset="0"/>
                </a:endParaRPr>
              </a:p>
              <a:p>
                <a:pPr>
                  <a:lnSpc>
                    <a:spcPct val="150000"/>
                  </a:lnSpc>
                </a:pPr>
                <a:r>
                  <a:rPr lang="zh-CN" altLang="en-US" sz="2800" dirty="0">
                    <a:latin typeface="Times New Roman" panose="02020603050405020304" pitchFamily="18" charset="0"/>
                    <a:cs typeface="Times New Roman" panose="02020603050405020304" pitchFamily="18" charset="0"/>
                  </a:rPr>
                  <a:t>生成证书序列号的部件，有能力破坏</a:t>
                </a:r>
                <a:r>
                  <a:rPr lang="en-US" altLang="zh-CN" sz="2800" dirty="0" err="1">
                    <a:latin typeface="Times New Roman" panose="02020603050405020304" pitchFamily="18" charset="0"/>
                    <a:cs typeface="Times New Roman" panose="02020603050405020304" pitchFamily="18" charset="0"/>
                  </a:rPr>
                  <a:t>Unlinkability</a:t>
                </a:r>
                <a:endParaRPr lang="en-US" altLang="zh-CN" sz="2400" dirty="0">
                  <a:latin typeface="Times New Roman" panose="02020603050405020304" pitchFamily="18" charset="0"/>
                  <a:cs typeface="Times New Roman" panose="02020603050405020304" pitchFamily="18" charset="0"/>
                </a:endParaRPr>
              </a:p>
              <a:p>
                <a:pPr>
                  <a:lnSpc>
                    <a:spcPct val="150000"/>
                  </a:lnSpc>
                </a:pPr>
                <a:r>
                  <a:rPr lang="en-US" altLang="zh-CN" sz="2800" dirty="0">
                    <a:latin typeface="Times New Roman" panose="02020603050405020304" pitchFamily="18" charset="0"/>
                    <a:cs typeface="Times New Roman" panose="02020603050405020304" pitchFamily="18" charset="0"/>
                  </a:rPr>
                  <a:t>SCMS</a:t>
                </a:r>
                <a:r>
                  <a:rPr lang="zh-CN" altLang="en-US" sz="2800" dirty="0">
                    <a:latin typeface="Times New Roman" panose="02020603050405020304" pitchFamily="18" charset="0"/>
                    <a:cs typeface="Times New Roman" panose="02020603050405020304" pitchFamily="18" charset="0"/>
                  </a:rPr>
                  <a:t>的设计</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solidFill>
                      <a:srgbClr val="006BB7"/>
                    </a:solidFill>
                    <a:latin typeface="Times New Roman" panose="02020603050405020304" pitchFamily="18" charset="0"/>
                    <a:cs typeface="Times New Roman" panose="02020603050405020304" pitchFamily="18" charset="0"/>
                  </a:rPr>
                  <a:t>2</a:t>
                </a:r>
                <a:r>
                  <a:rPr lang="zh-CN" altLang="en-US" sz="2400" dirty="0">
                    <a:solidFill>
                      <a:srgbClr val="006BB7"/>
                    </a:solidFill>
                    <a:latin typeface="Times New Roman" panose="02020603050405020304" pitchFamily="18" charset="0"/>
                    <a:cs typeface="Times New Roman" panose="02020603050405020304" pitchFamily="18" charset="0"/>
                  </a:rPr>
                  <a:t>个</a:t>
                </a:r>
                <a:r>
                  <a:rPr lang="en-US" altLang="zh-CN" sz="2400" dirty="0">
                    <a:solidFill>
                      <a:srgbClr val="006BB7"/>
                    </a:solidFill>
                    <a:latin typeface="Times New Roman" panose="02020603050405020304" pitchFamily="18" charset="0"/>
                    <a:cs typeface="Times New Roman" panose="02020603050405020304" pitchFamily="18" charset="0"/>
                  </a:rPr>
                  <a:t>LA</a:t>
                </a:r>
                <a:r>
                  <a:rPr lang="zh-CN" altLang="en-US" sz="2400" dirty="0">
                    <a:latin typeface="Times New Roman" panose="02020603050405020304" pitchFamily="18" charset="0"/>
                    <a:cs typeface="Times New Roman" panose="02020603050405020304" pitchFamily="18" charset="0"/>
                  </a:rPr>
                  <a:t>部件</a:t>
                </a:r>
                <a:r>
                  <a:rPr lang="en-US" altLang="zh-CN" sz="2400" dirty="0">
                    <a:latin typeface="Times New Roman" panose="02020603050405020304" pitchFamily="18" charset="0"/>
                    <a:cs typeface="Times New Roman" panose="02020603050405020304" pitchFamily="18" charset="0"/>
                  </a:rPr>
                  <a:t>——Linkage Authority</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分别按照上述方式产生预链接值</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𝑝𝑙𝑣</m:t>
                    </m:r>
                  </m:oMath>
                </a14:m>
                <a:endParaRPr lang="en-US" altLang="zh-CN" sz="2000" dirty="0">
                  <a:latin typeface="Times New Roman" panose="02020603050405020304" pitchFamily="18" charset="0"/>
                  <a:cs typeface="Times New Roman" panose="02020603050405020304" pitchFamily="18" charset="0"/>
                </a:endParaRPr>
              </a:p>
              <a:p>
                <a:pPr lvl="2">
                  <a:lnSpc>
                    <a:spcPct val="150000"/>
                  </a:lnSpc>
                </a:pPr>
                <a:r>
                  <a:rPr lang="en-US" altLang="zh-CN" sz="2000" b="1" dirty="0">
                    <a:latin typeface="Times New Roman" panose="02020603050405020304" pitchFamily="18" charset="0"/>
                    <a:cs typeface="Times New Roman" panose="02020603050405020304" pitchFamily="18" charset="0"/>
                  </a:rPr>
                  <a:t>XOR</a:t>
                </a:r>
                <a:r>
                  <a:rPr lang="zh-CN" altLang="en-US" sz="2000" b="1" dirty="0">
                    <a:latin typeface="Times New Roman" panose="02020603050405020304" pitchFamily="18" charset="0"/>
                    <a:cs typeface="Times New Roman" panose="02020603050405020304" pitchFamily="18" charset="0"/>
                  </a:rPr>
                  <a:t>之后得到链接值 </a:t>
                </a:r>
                <a14:m>
                  <m:oMath xmlns:m="http://schemas.openxmlformats.org/officeDocument/2006/math">
                    <m:r>
                      <a:rPr lang="en-US" altLang="zh-CN" sz="2000" b="0" i="1" smtClean="0">
                        <a:latin typeface="Cambria Math" panose="02040503050406030204" pitchFamily="18" charset="0"/>
                        <a:cs typeface="Times New Roman" panose="02020603050405020304" pitchFamily="18" charset="0"/>
                      </a:rPr>
                      <m:t>𝑙𝑣</m:t>
                    </m:r>
                    <m:r>
                      <a:rPr lang="en-US" altLang="zh-CN" sz="2000" b="0" i="1" smtClean="0">
                        <a:latin typeface="Cambria Math" panose="02040503050406030204" pitchFamily="18" charset="0"/>
                        <a:cs typeface="Times New Roman" panose="02020603050405020304" pitchFamily="18" charset="0"/>
                      </a:rPr>
                      <m:t> </m:t>
                    </m:r>
                  </m:oMath>
                </a14:m>
                <a:r>
                  <a:rPr lang="zh-CN" altLang="en-US" sz="2000" b="1" dirty="0">
                    <a:latin typeface="Times New Roman" panose="02020603050405020304" pitchFamily="18" charset="0"/>
                    <a:cs typeface="Times New Roman" panose="02020603050405020304" pitchFamily="18" charset="0"/>
                  </a:rPr>
                  <a:t>，嵌入证书中</a:t>
                </a:r>
                <a:endParaRPr lang="zh-CN" altLang="en-US" sz="2000" b="1"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484784"/>
                <a:ext cx="8229600" cy="4525963"/>
              </a:xfrm>
              <a:blipFill rotWithShape="1">
                <a:blip r:embed="rId1"/>
                <a:stretch>
                  <a:fillRect t="-3" b="10"/>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sz="3200" dirty="0">
                <a:latin typeface="Times New Roman" panose="02020603050405020304" pitchFamily="18" charset="0"/>
                <a:cs typeface="Times New Roman" panose="02020603050405020304" pitchFamily="18" charset="0"/>
              </a:rPr>
              <a:t>Linkage-based Revocation</a:t>
            </a:r>
            <a:r>
              <a:rPr lang="en-US" altLang="zh-CN" sz="3200" dirty="0"/>
              <a:t>——</a:t>
            </a:r>
            <a:r>
              <a:rPr lang="zh-CN" altLang="en-US" sz="3200" dirty="0"/>
              <a:t>容错</a:t>
            </a:r>
            <a:r>
              <a:rPr lang="en-US" altLang="zh-CN" sz="3200" dirty="0"/>
              <a:t>/</a:t>
            </a:r>
            <a:r>
              <a:rPr lang="zh-CN" altLang="en-US" sz="3200" dirty="0"/>
              <a:t>容侵</a:t>
            </a:r>
            <a:endParaRPr lang="zh-CN" altLang="en-US" sz="32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9940" y="1484784"/>
            <a:ext cx="8229600" cy="4525963"/>
          </a:xfrm>
        </p:spPr>
        <p:txBody>
          <a:bodyPr/>
          <a:lstStyle/>
          <a:p>
            <a:pPr>
              <a:lnSpc>
                <a:spcPts val="3600"/>
              </a:lnSpc>
            </a:pPr>
            <a:r>
              <a:rPr lang="zh-CN" altLang="en-US" sz="2800" dirty="0">
                <a:latin typeface="Times New Roman" panose="02020603050405020304" pitchFamily="18" charset="0"/>
                <a:cs typeface="Times New Roman" panose="02020603050405020304" pitchFamily="18" charset="0"/>
              </a:rPr>
              <a:t>如果单个</a:t>
            </a:r>
            <a:r>
              <a:rPr lang="en-US" altLang="zh-CN" sz="2800" dirty="0">
                <a:latin typeface="Times New Roman" panose="02020603050405020304" pitchFamily="18" charset="0"/>
                <a:cs typeface="Times New Roman" panose="02020603050405020304" pitchFamily="18" charset="0"/>
              </a:rPr>
              <a:t>LA</a:t>
            </a:r>
            <a:r>
              <a:rPr lang="zh-CN" altLang="en-US" sz="2800" dirty="0">
                <a:latin typeface="Times New Roman" panose="02020603050405020304" pitchFamily="18" charset="0"/>
                <a:cs typeface="Times New Roman" panose="02020603050405020304" pitchFamily="18" charset="0"/>
              </a:rPr>
              <a:t>就产生链接值</a:t>
            </a:r>
            <a:endParaRPr lang="en-US" altLang="zh-CN" sz="2800" dirty="0">
              <a:latin typeface="Times New Roman" panose="02020603050405020304" pitchFamily="18" charset="0"/>
              <a:cs typeface="Times New Roman" panose="02020603050405020304" pitchFamily="18" charset="0"/>
            </a:endParaRPr>
          </a:p>
          <a:p>
            <a:pPr lvl="1">
              <a:lnSpc>
                <a:spcPts val="3600"/>
              </a:lnSpc>
            </a:pPr>
            <a:r>
              <a:rPr lang="zh-CN" altLang="en-US" sz="2400" dirty="0">
                <a:latin typeface="Times New Roman" panose="02020603050405020304" pitchFamily="18" charset="0"/>
                <a:cs typeface="Times New Roman" panose="02020603050405020304" pitchFamily="18" charset="0"/>
              </a:rPr>
              <a:t>则可以推断出同一车辆用户的批量证书链接值</a:t>
            </a:r>
            <a:endParaRPr lang="en-US" altLang="zh-CN" sz="2400" dirty="0">
              <a:latin typeface="Times New Roman" panose="02020603050405020304" pitchFamily="18" charset="0"/>
              <a:cs typeface="Times New Roman" panose="02020603050405020304" pitchFamily="18" charset="0"/>
            </a:endParaRPr>
          </a:p>
          <a:p>
            <a:pPr>
              <a:lnSpc>
                <a:spcPts val="3600"/>
              </a:lnSpc>
            </a:pP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个</a:t>
            </a:r>
            <a:r>
              <a:rPr lang="en-US" altLang="zh-CN" sz="2800" dirty="0">
                <a:latin typeface="Times New Roman" panose="02020603050405020304" pitchFamily="18" charset="0"/>
                <a:cs typeface="Times New Roman" panose="02020603050405020304" pitchFamily="18" charset="0"/>
              </a:rPr>
              <a:t>LA</a:t>
            </a:r>
            <a:r>
              <a:rPr lang="zh-CN" altLang="en-US" sz="2800" dirty="0">
                <a:latin typeface="Times New Roman" panose="02020603050405020304" pitchFamily="18" charset="0"/>
                <a:cs typeface="Times New Roman" panose="02020603050405020304" pitchFamily="18" charset="0"/>
              </a:rPr>
              <a:t>合作</a:t>
            </a:r>
            <a:endParaRPr lang="en-US" altLang="zh-CN" sz="2800" dirty="0">
              <a:latin typeface="Times New Roman" panose="02020603050405020304" pitchFamily="18" charset="0"/>
              <a:cs typeface="Times New Roman" panose="02020603050405020304" pitchFamily="18" charset="0"/>
            </a:endParaRPr>
          </a:p>
          <a:p>
            <a:pPr lvl="1">
              <a:lnSpc>
                <a:spcPts val="3600"/>
              </a:lnSpc>
            </a:pPr>
            <a:r>
              <a:rPr lang="zh-CN" altLang="en-US" sz="2400" dirty="0">
                <a:latin typeface="Times New Roman" panose="02020603050405020304" pitchFamily="18" charset="0"/>
                <a:cs typeface="Times New Roman" panose="02020603050405020304" pitchFamily="18" charset="0"/>
              </a:rPr>
              <a:t>批量撤销</a:t>
            </a:r>
            <a:endParaRPr lang="en-US" altLang="zh-CN" sz="2400" dirty="0">
              <a:latin typeface="Times New Roman" panose="02020603050405020304" pitchFamily="18" charset="0"/>
              <a:cs typeface="Times New Roman" panose="02020603050405020304" pitchFamily="18" charset="0"/>
            </a:endParaRPr>
          </a:p>
          <a:p>
            <a:pPr lvl="1">
              <a:lnSpc>
                <a:spcPts val="3600"/>
              </a:lnSpc>
            </a:pPr>
            <a:r>
              <a:rPr lang="zh-CN" altLang="en-US" sz="2400" dirty="0">
                <a:latin typeface="Times New Roman" panose="02020603050405020304" pitchFamily="18" charset="0"/>
                <a:cs typeface="Times New Roman" panose="02020603050405020304" pitchFamily="18" charset="0"/>
              </a:rPr>
              <a:t>公开批量证书之间的关联</a:t>
            </a:r>
            <a:endParaRPr lang="zh-CN" altLang="en-US"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LA</a:t>
            </a:r>
            <a:r>
              <a:rPr lang="zh-CN" altLang="en-US" dirty="0">
                <a:latin typeface="Times New Roman" panose="02020603050405020304" pitchFamily="18" charset="0"/>
                <a:cs typeface="Times New Roman" panose="02020603050405020304" pitchFamily="18" charset="0"/>
              </a:rPr>
              <a:t>的设计</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nvGraphicFramePr>
        <p:xfrm>
          <a:off x="4572000" y="4149080"/>
          <a:ext cx="4405312" cy="2520950"/>
        </p:xfrm>
        <a:graphic>
          <a:graphicData uri="http://schemas.openxmlformats.org/presentationml/2006/ole">
            <mc:AlternateContent xmlns:mc="http://schemas.openxmlformats.org/markup-compatibility/2006">
              <mc:Choice xmlns:v="urn:schemas-microsoft-com:vml" Requires="v">
                <p:oleObj spid="_x0000_s707602" name="Visio" r:id="rId1" imgW="3219450" imgH="1841500" progId="">
                  <p:embed/>
                </p:oleObj>
              </mc:Choice>
              <mc:Fallback>
                <p:oleObj name="Visio" r:id="rId1" imgW="3219450" imgH="1841500" progId="">
                  <p:embed/>
                  <p:pic>
                    <p:nvPicPr>
                      <p:cNvPr id="0" name="Picture 1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149080"/>
                        <a:ext cx="4405312" cy="252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D. Brown, R. Gallant and S. Vanstone Provably secure implicit certificate schemes, Financial Cryptography (FC) 2001.</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用于各种离散对数原理的公钥算法</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算法相关性</a:t>
            </a:r>
            <a:endParaRPr lang="en-US" altLang="zh-CN" sz="20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不能用于</a:t>
            </a:r>
            <a:r>
              <a:rPr lang="en-US" altLang="zh-CN" sz="2400" dirty="0">
                <a:latin typeface="Times New Roman" panose="02020603050405020304" pitchFamily="18" charset="0"/>
                <a:cs typeface="Times New Roman" panose="02020603050405020304" pitchFamily="18" charset="0"/>
              </a:rPr>
              <a:t>RSA</a:t>
            </a:r>
            <a:r>
              <a:rPr lang="zh-CN" altLang="en-US" sz="2400" dirty="0">
                <a:latin typeface="Times New Roman" panose="02020603050405020304" pitchFamily="18" charset="0"/>
                <a:cs typeface="Times New Roman" panose="02020603050405020304" pitchFamily="18" charset="0"/>
              </a:rPr>
              <a:t>算法</a:t>
            </a:r>
            <a:endParaRPr lang="en-US" altLang="zh-CN"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t>关于隐式证书的数学证明</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454050"/>
                <a:ext cx="8229600" cy="4525963"/>
              </a:xfrm>
            </p:spPr>
            <p:txBody>
              <a:bodyPr/>
              <a:lstStyle/>
              <a:p>
                <a:pPr>
                  <a:lnSpc>
                    <a:spcPts val="3500"/>
                  </a:lnSpc>
                </a:pPr>
                <a:r>
                  <a:rPr lang="zh-CN" altLang="en-US" sz="2800" dirty="0">
                    <a:latin typeface="Times New Roman" panose="02020603050405020304" pitchFamily="18" charset="0"/>
                    <a:cs typeface="Times New Roman" panose="02020603050405020304" pitchFamily="18" charset="0"/>
                  </a:rPr>
                  <a:t>如果只有</a:t>
                </a: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个</a:t>
                </a:r>
                <a:r>
                  <a:rPr lang="en-US" altLang="zh-CN" sz="2800" dirty="0">
                    <a:latin typeface="Times New Roman" panose="02020603050405020304" pitchFamily="18" charset="0"/>
                    <a:cs typeface="Times New Roman" panose="02020603050405020304" pitchFamily="18" charset="0"/>
                  </a:rPr>
                  <a:t>LA</a:t>
                </a:r>
                <a:endParaRPr lang="en-US" altLang="zh-CN" sz="2800" dirty="0">
                  <a:latin typeface="Times New Roman" panose="02020603050405020304" pitchFamily="18" charset="0"/>
                  <a:cs typeface="Times New Roman" panose="02020603050405020304" pitchFamily="18" charset="0"/>
                </a:endParaRPr>
              </a:p>
              <a:p>
                <a:pPr lvl="1">
                  <a:lnSpc>
                    <a:spcPts val="3500"/>
                  </a:lnSpc>
                </a:pPr>
                <a:r>
                  <a:rPr lang="zh-CN" altLang="en-US" sz="2400" dirty="0">
                    <a:latin typeface="Times New Roman" panose="02020603050405020304" pitchFamily="18" charset="0"/>
                    <a:cs typeface="Times New Roman" panose="02020603050405020304" pitchFamily="18" charset="0"/>
                  </a:rPr>
                  <a:t>公开</a:t>
                </a:r>
                <a14:m>
                  <m:oMath xmlns:m="http://schemas.openxmlformats.org/officeDocument/2006/math">
                    <m:r>
                      <a:rPr lang="en-US" altLang="zh-CN" sz="2400" b="0" i="1" dirty="0" smtClean="0">
                        <a:latin typeface="Cambria Math" panose="02040503050406030204" pitchFamily="18" charset="0"/>
                        <a:cs typeface="Times New Roman" panose="02020603050405020304" pitchFamily="18" charset="0"/>
                      </a:rPr>
                      <m:t>𝑙𝑠</m:t>
                    </m:r>
                    <m:r>
                      <a:rPr lang="en-US" altLang="zh-CN" sz="2400" i="1" dirty="0" smtClean="0">
                        <a:latin typeface="Cambria Math" panose="02040503050406030204" pitchFamily="18" charset="0"/>
                        <a:cs typeface="Times New Roman" panose="02020603050405020304" pitchFamily="18" charset="0"/>
                      </a:rPr>
                      <m:t>[</m:t>
                    </m:r>
                    <m:r>
                      <a:rPr lang="en-US" altLang="zh-CN" sz="2400" i="1" dirty="0" err="1">
                        <a:latin typeface="Cambria Math" panose="02040503050406030204" pitchFamily="18" charset="0"/>
                        <a:cs typeface="Times New Roman" panose="02020603050405020304" pitchFamily="18" charset="0"/>
                      </a:rPr>
                      <m:t>𝑖</m:t>
                    </m:r>
                    <m:r>
                      <a:rPr lang="en-US" altLang="zh-CN" sz="2400" i="1" dirty="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，虽然不能逆推计算得到</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𝐿𝑆</m:t>
                    </m:r>
                    <m:r>
                      <a:rPr lang="en-US" altLang="zh-CN" sz="2400" i="1" dirty="0" smtClean="0">
                        <a:latin typeface="Cambria Math" panose="02040503050406030204" pitchFamily="18" charset="0"/>
                        <a:cs typeface="Times New Roman" panose="02020603050405020304" pitchFamily="18" charset="0"/>
                      </a:rPr>
                      <m:t>[</m:t>
                    </m:r>
                    <m:r>
                      <a:rPr lang="en-US" altLang="zh-CN" sz="2400" i="1" dirty="0" smtClean="0">
                        <a:latin typeface="Cambria Math" panose="02040503050406030204" pitchFamily="18" charset="0"/>
                        <a:cs typeface="Times New Roman" panose="02020603050405020304" pitchFamily="18" charset="0"/>
                      </a:rPr>
                      <m:t>𝑖</m:t>
                    </m:r>
                    <m:r>
                      <a:rPr lang="en-US" altLang="zh-CN" sz="2400" i="1" dirty="0" smtClean="0">
                        <a:latin typeface="Cambria Math" panose="02040503050406030204" pitchFamily="18" charset="0"/>
                        <a:cs typeface="Times New Roman" panose="02020603050405020304" pitchFamily="18" charset="0"/>
                      </a:rPr>
                      <m:t>−</m:t>
                    </m:r>
                    <m:r>
                      <a:rPr lang="en-US" altLang="zh-CN" sz="2400" i="1" dirty="0" smtClean="0">
                        <a:latin typeface="Cambria Math" panose="02040503050406030204" pitchFamily="18" charset="0"/>
                        <a:cs typeface="Times New Roman" panose="02020603050405020304" pitchFamily="18" charset="0"/>
                      </a:rPr>
                      <m:t>1</m:t>
                    </m:r>
                    <m:r>
                      <a:rPr lang="en-US" altLang="zh-CN" sz="2400" i="1" dirty="0" smtClean="0">
                        <a:latin typeface="Cambria Math" panose="02040503050406030204" pitchFamily="18" charset="0"/>
                        <a:cs typeface="Times New Roman" panose="02020603050405020304" pitchFamily="18" charset="0"/>
                      </a:rPr>
                      <m:t>]</m:t>
                    </m:r>
                  </m:oMath>
                </a14:m>
                <a:endParaRPr lang="en-US" altLang="zh-CN" sz="2400" dirty="0">
                  <a:latin typeface="Times New Roman" panose="02020603050405020304" pitchFamily="18" charset="0"/>
                  <a:cs typeface="Times New Roman" panose="02020603050405020304" pitchFamily="18" charset="0"/>
                </a:endParaRPr>
              </a:p>
              <a:p>
                <a:pPr lvl="1">
                  <a:lnSpc>
                    <a:spcPts val="3500"/>
                  </a:lnSpc>
                </a:pPr>
                <a:r>
                  <a:rPr lang="zh-CN" altLang="en-US" sz="2400" dirty="0">
                    <a:latin typeface="Times New Roman" panose="02020603050405020304" pitchFamily="18" charset="0"/>
                    <a:cs typeface="Times New Roman" panose="02020603050405020304" pitchFamily="18" charset="0"/>
                  </a:rPr>
                  <a:t>但是，可以验证</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𝐻𝑎𝑠ℎ</m:t>
                    </m:r>
                    <m:r>
                      <a:rPr lang="en-US" altLang="zh-CN" sz="2400" i="1" dirty="0" smtClean="0">
                        <a:latin typeface="Cambria Math" panose="02040503050406030204" pitchFamily="18" charset="0"/>
                        <a:cs typeface="Times New Roman" panose="02020603050405020304" pitchFamily="18" charset="0"/>
                      </a:rPr>
                      <m:t>(</m:t>
                    </m:r>
                    <m:r>
                      <a:rPr lang="en-US" altLang="zh-CN" sz="2400" i="1" dirty="0" smtClean="0">
                        <a:latin typeface="Cambria Math" panose="02040503050406030204" pitchFamily="18" charset="0"/>
                        <a:cs typeface="Times New Roman" panose="02020603050405020304" pitchFamily="18" charset="0"/>
                      </a:rPr>
                      <m:t>𝐿𝑆</m:t>
                    </m:r>
                    <m:r>
                      <a:rPr lang="en-US" altLang="zh-CN" sz="2400" i="1" dirty="0" smtClean="0">
                        <a:latin typeface="Cambria Math" panose="02040503050406030204" pitchFamily="18" charset="0"/>
                        <a:cs typeface="Times New Roman" panose="02020603050405020304" pitchFamily="18" charset="0"/>
                      </a:rPr>
                      <m:t>[</m:t>
                    </m:r>
                    <m:r>
                      <a:rPr lang="en-US" altLang="zh-CN" sz="2400" i="1" dirty="0" smtClean="0">
                        <a:latin typeface="Cambria Math" panose="02040503050406030204" pitchFamily="18" charset="0"/>
                        <a:cs typeface="Times New Roman" panose="02020603050405020304" pitchFamily="18" charset="0"/>
                      </a:rPr>
                      <m:t>𝑖</m:t>
                    </m:r>
                    <m:r>
                      <a:rPr lang="en-US" altLang="zh-CN" sz="2400" i="1" dirty="0" smtClean="0">
                        <a:latin typeface="Cambria Math" panose="02040503050406030204" pitchFamily="18" charset="0"/>
                        <a:cs typeface="Times New Roman" panose="02020603050405020304" pitchFamily="18" charset="0"/>
                      </a:rPr>
                      <m:t>−</m:t>
                    </m:r>
                    <m:r>
                      <a:rPr lang="en-US" altLang="zh-CN" sz="2400" i="1" dirty="0" smtClean="0">
                        <a:latin typeface="Cambria Math" panose="02040503050406030204" pitchFamily="18" charset="0"/>
                        <a:cs typeface="Times New Roman" panose="02020603050405020304" pitchFamily="18" charset="0"/>
                      </a:rPr>
                      <m:t>1</m:t>
                    </m:r>
                    <m:r>
                      <a:rPr lang="en-US" altLang="zh-CN" sz="2400" i="1" dirty="0" smtClean="0">
                        <a:latin typeface="Cambria Math" panose="02040503050406030204" pitchFamily="18" charset="0"/>
                        <a:cs typeface="Times New Roman" panose="02020603050405020304" pitchFamily="18" charset="0"/>
                      </a:rPr>
                      <m:t>])</m:t>
                    </m:r>
                  </m:oMath>
                </a14:m>
                <a:r>
                  <a:rPr lang="zh-CN" altLang="en-US" sz="2400" dirty="0">
                    <a:latin typeface="Times New Roman" panose="02020603050405020304" pitchFamily="18" charset="0"/>
                    <a:cs typeface="Times New Roman" panose="02020603050405020304" pitchFamily="18" charset="0"/>
                  </a:rPr>
                  <a:t>是否等于</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𝐿𝑆</m:t>
                    </m:r>
                    <m:r>
                      <a:rPr lang="en-US" altLang="zh-CN" sz="2400" i="1" dirty="0" smtClean="0">
                        <a:latin typeface="Cambria Math" panose="02040503050406030204" pitchFamily="18" charset="0"/>
                        <a:cs typeface="Times New Roman" panose="02020603050405020304" pitchFamily="18" charset="0"/>
                      </a:rPr>
                      <m:t>[</m:t>
                    </m:r>
                    <m:r>
                      <a:rPr lang="en-US" altLang="zh-CN" sz="2400" i="1" dirty="0" err="1">
                        <a:latin typeface="Cambria Math" panose="02040503050406030204" pitchFamily="18" charset="0"/>
                        <a:cs typeface="Times New Roman" panose="02020603050405020304" pitchFamily="18" charset="0"/>
                      </a:rPr>
                      <m:t>𝑖</m:t>
                    </m:r>
                    <m:r>
                      <a:rPr lang="en-US" altLang="zh-CN" sz="2400" i="1" dirty="0">
                        <a:latin typeface="Cambria Math" panose="02040503050406030204" pitchFamily="18" charset="0"/>
                        <a:cs typeface="Times New Roman" panose="02020603050405020304" pitchFamily="18" charset="0"/>
                      </a:rPr>
                      <m:t>]</m:t>
                    </m:r>
                  </m:oMath>
                </a14:m>
                <a:endParaRPr lang="en-US" altLang="zh-CN" sz="2400" dirty="0">
                  <a:latin typeface="Times New Roman" panose="02020603050405020304" pitchFamily="18" charset="0"/>
                  <a:cs typeface="Times New Roman" panose="02020603050405020304" pitchFamily="18" charset="0"/>
                </a:endParaRPr>
              </a:p>
              <a:p>
                <a:pPr lvl="2">
                  <a:lnSpc>
                    <a:spcPts val="3500"/>
                  </a:lnSpc>
                </a:pPr>
                <a:r>
                  <a:rPr lang="zh-CN" altLang="en-US" sz="2000" dirty="0">
                    <a:latin typeface="Times New Roman" panose="02020603050405020304" pitchFamily="18" charset="0"/>
                    <a:cs typeface="Times New Roman" panose="02020603050405020304" pitchFamily="18" charset="0"/>
                  </a:rPr>
                  <a:t>注意：</a:t>
                </a:r>
                <a:r>
                  <a:rPr lang="en-US" altLang="zh-CN" sz="2000" dirty="0">
                    <a:latin typeface="Times New Roman" panose="02020603050405020304" pitchFamily="18" charset="0"/>
                    <a:cs typeface="Times New Roman" panose="02020603050405020304" pitchFamily="18" charset="0"/>
                  </a:rPr>
                  <a:t>Hash</a:t>
                </a:r>
                <a:r>
                  <a:rPr lang="zh-CN" altLang="en-US" sz="2000" dirty="0">
                    <a:latin typeface="Times New Roman" panose="02020603050405020304" pitchFamily="18" charset="0"/>
                    <a:cs typeface="Times New Roman" panose="02020603050405020304" pitchFamily="18" charset="0"/>
                  </a:rPr>
                  <a:t>是不可逆的、</a:t>
                </a:r>
                <a:r>
                  <a:rPr lang="en-US" altLang="zh-CN" sz="2000" dirty="0">
                    <a:latin typeface="Times New Roman" panose="02020603050405020304" pitchFamily="18" charset="0"/>
                    <a:cs typeface="Times New Roman" panose="02020603050405020304" pitchFamily="18" charset="0"/>
                  </a:rPr>
                  <a:t>AES</a:t>
                </a:r>
                <a:r>
                  <a:rPr lang="zh-CN" altLang="en-US" sz="2000" dirty="0">
                    <a:latin typeface="Times New Roman" panose="02020603050405020304" pitchFamily="18" charset="0"/>
                    <a:cs typeface="Times New Roman" panose="02020603050405020304" pitchFamily="18" charset="0"/>
                  </a:rPr>
                  <a:t>是可逆的</a:t>
                </a:r>
                <a:endParaRPr lang="en-US" altLang="zh-CN" sz="2000" dirty="0">
                  <a:latin typeface="Times New Roman" panose="02020603050405020304" pitchFamily="18" charset="0"/>
                  <a:cs typeface="Times New Roman" panose="02020603050405020304" pitchFamily="18" charset="0"/>
                </a:endParaRPr>
              </a:p>
              <a:p>
                <a:pPr>
                  <a:lnSpc>
                    <a:spcPts val="3500"/>
                  </a:lnSpc>
                </a:pPr>
                <a:r>
                  <a:rPr lang="zh-CN" altLang="en-US" sz="2800" dirty="0">
                    <a:latin typeface="Times New Roman" panose="02020603050405020304" pitchFamily="18" charset="0"/>
                    <a:cs typeface="Times New Roman" panose="02020603050405020304" pitchFamily="18" charset="0"/>
                  </a:rPr>
                  <a:t>有</a:t>
                </a: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个</a:t>
                </a:r>
                <a:r>
                  <a:rPr lang="en-US" altLang="zh-CN" sz="2800" dirty="0">
                    <a:latin typeface="Times New Roman" panose="02020603050405020304" pitchFamily="18" charset="0"/>
                    <a:cs typeface="Times New Roman" panose="02020603050405020304" pitchFamily="18" charset="0"/>
                  </a:rPr>
                  <a:t>LA</a:t>
                </a:r>
                <a:r>
                  <a:rPr lang="zh-CN" altLang="en-US" sz="2800" dirty="0">
                    <a:latin typeface="Times New Roman" panose="02020603050405020304" pitchFamily="18" charset="0"/>
                    <a:cs typeface="Times New Roman" panose="02020603050405020304" pitchFamily="18" charset="0"/>
                  </a:rPr>
                  <a:t>时</a:t>
                </a:r>
                <a:endParaRPr lang="en-US" altLang="zh-CN" sz="2800" dirty="0">
                  <a:latin typeface="Times New Roman" panose="02020603050405020304" pitchFamily="18" charset="0"/>
                  <a:cs typeface="Times New Roman" panose="02020603050405020304" pitchFamily="18" charset="0"/>
                </a:endParaRPr>
              </a:p>
              <a:p>
                <a:pPr lvl="1">
                  <a:lnSpc>
                    <a:spcPts val="3500"/>
                  </a:lnSpc>
                </a:pPr>
                <a:r>
                  <a:rPr lang="zh-CN" altLang="en-US" sz="2400" dirty="0">
                    <a:latin typeface="Times New Roman" panose="02020603050405020304" pitchFamily="18" charset="0"/>
                    <a:cs typeface="Times New Roman" panose="02020603050405020304" pitchFamily="18" charset="0"/>
                  </a:rPr>
                  <a:t>嵌入证书中的链接值分别是</a:t>
                </a:r>
                <a:endParaRPr lang="en-US" altLang="zh-CN" sz="2400" dirty="0">
                  <a:latin typeface="Times New Roman" panose="02020603050405020304" pitchFamily="18" charset="0"/>
                  <a:cs typeface="Times New Roman" panose="02020603050405020304" pitchFamily="18" charset="0"/>
                </a:endParaRPr>
              </a:p>
              <a:p>
                <a:pPr lvl="2">
                  <a:lnSpc>
                    <a:spcPts val="3500"/>
                  </a:lnSpc>
                </a:pP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𝐿𝑆</m:t>
                    </m:r>
                    <m:r>
                      <a:rPr lang="en-US" altLang="zh-CN" sz="2000" b="0" i="1" baseline="-25000" dirty="0" smtClean="0">
                        <a:latin typeface="Cambria Math" panose="02040503050406030204" pitchFamily="18" charset="0"/>
                        <a:cs typeface="Times New Roman" panose="02020603050405020304" pitchFamily="18" charset="0"/>
                      </a:rPr>
                      <m:t>1</m:t>
                    </m:r>
                    <m:r>
                      <a:rPr lang="en-US" altLang="zh-CN" sz="2000" i="1" dirty="0">
                        <a:latin typeface="Cambria Math" panose="02040503050406030204" pitchFamily="18" charset="0"/>
                        <a:cs typeface="Times New Roman" panose="02020603050405020304" pitchFamily="18" charset="0"/>
                      </a:rPr>
                      <m:t>[</m:t>
                    </m:r>
                    <m:r>
                      <a:rPr lang="en-US" altLang="zh-CN" sz="2000" i="1" dirty="0" err="1">
                        <a:latin typeface="Cambria Math" panose="02040503050406030204" pitchFamily="18" charset="0"/>
                        <a:cs typeface="Times New Roman" panose="02020603050405020304" pitchFamily="18" charset="0"/>
                      </a:rPr>
                      <m:t>𝑖</m:t>
                    </m:r>
                    <m:r>
                      <a:rPr lang="en-US" altLang="zh-CN" sz="2000" i="1" dirty="0">
                        <a:latin typeface="Cambria Math" panose="02040503050406030204" pitchFamily="18" charset="0"/>
                        <a:cs typeface="Times New Roman" panose="02020603050405020304" pitchFamily="18" charset="0"/>
                      </a:rPr>
                      <m:t>] </m:t>
                    </m:r>
                    <m:r>
                      <a:rPr lang="en-US" altLang="zh-CN" sz="2000" b="0" i="1" dirty="0" smtClean="0">
                        <a:latin typeface="Cambria Math" panose="020405030504060302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𝑋𝑂𝑅</m:t>
                    </m:r>
                    <m:r>
                      <a:rPr lang="en-US" altLang="zh-CN" sz="2000" i="1" dirty="0">
                        <a:latin typeface="Cambria Math" panose="020405030504060302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𝐿𝑆</m:t>
                    </m:r>
                    <m:r>
                      <a:rPr lang="en-US" altLang="zh-CN" sz="2000" b="0" i="1" baseline="-25000" dirty="0" smtClean="0">
                        <a:latin typeface="Cambria Math" panose="02040503050406030204" pitchFamily="18" charset="0"/>
                        <a:cs typeface="Times New Roman" panose="02020603050405020304" pitchFamily="18" charset="0"/>
                      </a:rPr>
                      <m:t>2</m:t>
                    </m:r>
                    <m:r>
                      <a:rPr lang="en-US" altLang="zh-CN" sz="2000" i="1" dirty="0">
                        <a:latin typeface="Cambria Math" panose="02040503050406030204" pitchFamily="18" charset="0"/>
                        <a:cs typeface="Times New Roman" panose="02020603050405020304" pitchFamily="18" charset="0"/>
                      </a:rPr>
                      <m:t>[</m:t>
                    </m:r>
                    <m:r>
                      <a:rPr lang="en-US" altLang="zh-CN" sz="2000" i="1" dirty="0" err="1">
                        <a:latin typeface="Cambria Math" panose="02040503050406030204" pitchFamily="18" charset="0"/>
                        <a:cs typeface="Times New Roman" panose="02020603050405020304" pitchFamily="18" charset="0"/>
                      </a:rPr>
                      <m:t>𝑖</m:t>
                    </m:r>
                    <m:r>
                      <a:rPr lang="en-US" altLang="zh-CN" sz="2000" i="1" dirty="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lvl="2">
                  <a:lnSpc>
                    <a:spcPts val="3500"/>
                  </a:lnSpc>
                </a:pP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𝐿𝑆</m:t>
                    </m:r>
                    <m:r>
                      <a:rPr lang="en-US" altLang="zh-CN" sz="2000" b="0" i="1" baseline="-25000" dirty="0" smtClean="0">
                        <a:latin typeface="Cambria Math" panose="02040503050406030204" pitchFamily="18" charset="0"/>
                        <a:cs typeface="Times New Roman" panose="02020603050405020304" pitchFamily="18" charset="0"/>
                      </a:rPr>
                      <m:t>1</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𝑖</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1</m:t>
                    </m:r>
                    <m:r>
                      <a:rPr lang="en-US" altLang="zh-CN" sz="2000" i="1" dirty="0">
                        <a:latin typeface="Cambria Math" panose="020405030504060302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𝑋𝑂𝑅</m:t>
                    </m:r>
                    <m:r>
                      <a:rPr lang="en-US" altLang="zh-CN" sz="2000" i="1" dirty="0">
                        <a:latin typeface="Cambria Math" panose="02040503050406030204" pitchFamily="18" charset="0"/>
                        <a:cs typeface="Times New Roman" panose="02020603050405020304" pitchFamily="18" charset="0"/>
                      </a:rPr>
                      <m:t>  </m:t>
                    </m:r>
                    <m:r>
                      <a:rPr lang="en-US" altLang="zh-CN" sz="2000" i="1" dirty="0">
                        <a:latin typeface="Cambria Math" panose="02040503050406030204" pitchFamily="18" charset="0"/>
                        <a:cs typeface="Times New Roman" panose="02020603050405020304" pitchFamily="18" charset="0"/>
                      </a:rPr>
                      <m:t>𝐿𝑆</m:t>
                    </m:r>
                    <m:r>
                      <a:rPr lang="en-US" altLang="zh-CN" sz="2000" b="0" i="1" baseline="-25000" dirty="0" smtClean="0">
                        <a:latin typeface="Cambria Math" panose="02040503050406030204" pitchFamily="18" charset="0"/>
                        <a:cs typeface="Times New Roman" panose="02020603050405020304" pitchFamily="18" charset="0"/>
                      </a:rPr>
                      <m:t>2</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𝑖</m:t>
                    </m:r>
                    <m:r>
                      <a:rPr lang="en-US" altLang="zh-CN" sz="2000" i="1" dirty="0">
                        <a:latin typeface="Cambria Math" panose="02040503050406030204" pitchFamily="18" charset="0"/>
                        <a:cs typeface="Times New Roman" panose="02020603050405020304" pitchFamily="18" charset="0"/>
                      </a:rPr>
                      <m:t>−</m:t>
                    </m:r>
                    <m:r>
                      <a:rPr lang="en-US" altLang="zh-CN" sz="2000" i="1" dirty="0">
                        <a:latin typeface="Cambria Math" panose="02040503050406030204" pitchFamily="18" charset="0"/>
                        <a:cs typeface="Times New Roman" panose="02020603050405020304" pitchFamily="18" charset="0"/>
                      </a:rPr>
                      <m:t>1</m:t>
                    </m:r>
                    <m:r>
                      <a:rPr lang="en-US" altLang="zh-CN" sz="2000" i="1" dirty="0">
                        <a:latin typeface="Cambria Math" panose="02040503050406030204" pitchFamily="18" charset="0"/>
                        <a:cs typeface="Times New Roman" panose="02020603050405020304" pitchFamily="18" charset="0"/>
                      </a:rPr>
                      <m:t>]</m:t>
                    </m:r>
                  </m:oMath>
                </a14:m>
                <a:endParaRPr lang="en-US" altLang="zh-CN" sz="2000" dirty="0">
                  <a:latin typeface="Times New Roman" panose="02020603050405020304" pitchFamily="18" charset="0"/>
                  <a:cs typeface="Times New Roman" panose="02020603050405020304" pitchFamily="18" charset="0"/>
                </a:endParaRPr>
              </a:p>
              <a:p>
                <a:pPr lvl="1">
                  <a:lnSpc>
                    <a:spcPts val="3500"/>
                  </a:lnSpc>
                </a:pPr>
                <a:r>
                  <a:rPr lang="zh-CN" altLang="en-US" sz="2400" dirty="0">
                    <a:latin typeface="Times New Roman" panose="02020603050405020304" pitchFamily="18" charset="0"/>
                    <a:cs typeface="Times New Roman" panose="02020603050405020304" pitchFamily="18" charset="0"/>
                  </a:rPr>
                  <a:t>攻击者无法直接验证两个证书中链接值的关系</a:t>
                </a:r>
                <a:endParaRPr lang="en-US" altLang="zh-CN" sz="2400" dirty="0">
                  <a:latin typeface="Times New Roman" panose="02020603050405020304" pitchFamily="18" charset="0"/>
                  <a:cs typeface="Times New Roman" panose="02020603050405020304" pitchFamily="18" charset="0"/>
                </a:endParaRPr>
              </a:p>
              <a:p>
                <a:pPr lvl="2">
                  <a:lnSpc>
                    <a:spcPts val="3500"/>
                  </a:lnSpc>
                </a:pPr>
                <a:r>
                  <a:rPr lang="zh-CN" altLang="en-US" sz="2000" dirty="0">
                    <a:latin typeface="Times New Roman" panose="02020603050405020304" pitchFamily="18" charset="0"/>
                    <a:cs typeface="Times New Roman" panose="02020603050405020304" pitchFamily="18" charset="0"/>
                  </a:rPr>
                  <a:t>有</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2</m:t>
                    </m:r>
                    <m:r>
                      <a:rPr lang="en-US" altLang="zh-CN" sz="2000" i="1" baseline="30000" dirty="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可能性，</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𝑘</m:t>
                    </m:r>
                  </m:oMath>
                </a14:m>
                <a:r>
                  <a:rPr lang="zh-CN" altLang="en-US" sz="2000" dirty="0">
                    <a:latin typeface="Times New Roman" panose="02020603050405020304" pitchFamily="18" charset="0"/>
                    <a:cs typeface="Times New Roman" panose="02020603050405020304" pitchFamily="18" charset="0"/>
                  </a:rPr>
                  <a:t>是证书序列号长度</a:t>
                </a:r>
                <a:endParaRPr lang="en-US" altLang="zh-CN"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454050"/>
                <a:ext cx="8229600" cy="4525963"/>
              </a:xfrm>
              <a:blipFill rotWithShape="1">
                <a:blip r:embed="rId1"/>
                <a:stretch>
                  <a:fillRect t="-12" b="-14166"/>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个</a:t>
            </a:r>
            <a:r>
              <a:rPr lang="en-US" altLang="zh-CN" dirty="0">
                <a:latin typeface="Times New Roman" panose="02020603050405020304" pitchFamily="18" charset="0"/>
                <a:cs typeface="Times New Roman" panose="02020603050405020304" pitchFamily="18" charset="0"/>
              </a:rPr>
              <a:t>LA</a:t>
            </a:r>
            <a:r>
              <a:rPr lang="zh-CN" altLang="en-US" dirty="0">
                <a:latin typeface="Times New Roman" panose="02020603050405020304" pitchFamily="18" charset="0"/>
                <a:cs typeface="Times New Roman" panose="02020603050405020304" pitchFamily="18" charset="0"/>
              </a:rPr>
              <a:t>的另一优势</a:t>
            </a:r>
            <a:endParaRPr lang="zh-CN" altLang="en-US" dirty="0">
              <a:latin typeface="Times New Roman" panose="02020603050405020304" pitchFamily="18" charset="0"/>
              <a:cs typeface="Times New Roman" panose="02020603050405020304" pitchFamily="18" charset="0"/>
            </a:endParaRPr>
          </a:p>
        </p:txBody>
      </p:sp>
      <p:graphicFrame>
        <p:nvGraphicFramePr>
          <p:cNvPr id="4" name="对象 3"/>
          <p:cNvGraphicFramePr>
            <a:graphicFrameLocks noChangeAspect="1"/>
          </p:cNvGraphicFramePr>
          <p:nvPr/>
        </p:nvGraphicFramePr>
        <p:xfrm>
          <a:off x="4594148" y="3212976"/>
          <a:ext cx="4405443" cy="2520280"/>
        </p:xfrm>
        <a:graphic>
          <a:graphicData uri="http://schemas.openxmlformats.org/presentationml/2006/ole">
            <mc:AlternateContent xmlns:mc="http://schemas.openxmlformats.org/markup-compatibility/2006">
              <mc:Choice xmlns:v="urn:schemas-microsoft-com:vml" Requires="v">
                <p:oleObj spid="_x0000_s707602" name="Visio" r:id="rId2" imgW="3219450" imgH="1841500" progId="">
                  <p:embed/>
                </p:oleObj>
              </mc:Choice>
              <mc:Fallback>
                <p:oleObj name="Visio" r:id="rId2" imgW="3219450" imgH="1841500" progId="">
                  <p:embed/>
                  <p:pic>
                    <p:nvPicPr>
                      <p:cNvPr id="0" name="Picture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148" y="3212976"/>
                        <a:ext cx="4405443" cy="2520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3933" y="1340768"/>
            <a:ext cx="82296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MA</a:t>
            </a:r>
            <a:r>
              <a:rPr lang="zh-CN" altLang="en-US" sz="2800" dirty="0">
                <a:latin typeface="Times New Roman" panose="02020603050405020304" pitchFamily="18" charset="0"/>
                <a:cs typeface="Times New Roman" panose="02020603050405020304" pitchFamily="18" charset="0"/>
              </a:rPr>
              <a:t>执行证书撤销和</a:t>
            </a:r>
            <a:r>
              <a:rPr lang="en-US" altLang="zh-CN" sz="2800" dirty="0">
                <a:latin typeface="Times New Roman" panose="02020603050405020304" pitchFamily="18" charset="0"/>
                <a:cs typeface="Times New Roman" panose="02020603050405020304" pitchFamily="18" charset="0"/>
              </a:rPr>
              <a:t>CRL</a:t>
            </a:r>
            <a:r>
              <a:rPr lang="zh-CN" altLang="en-US" sz="2800" dirty="0">
                <a:latin typeface="Times New Roman" panose="02020603050405020304" pitchFamily="18" charset="0"/>
                <a:cs typeface="Times New Roman" panose="02020603050405020304" pitchFamily="18" charset="0"/>
              </a:rPr>
              <a:t>发布</a:t>
            </a:r>
            <a:endParaRPr lang="en-US" altLang="zh-CN" sz="2800" dirty="0">
              <a:latin typeface="Times New Roman" panose="02020603050405020304" pitchFamily="18" charset="0"/>
              <a:cs typeface="Times New Roman" panose="02020603050405020304" pitchFamily="18" charset="0"/>
            </a:endParaRPr>
          </a:p>
          <a:p>
            <a:pPr>
              <a:lnSpc>
                <a:spcPct val="150000"/>
              </a:lnSpc>
            </a:pPr>
            <a:r>
              <a:rPr lang="zh-CN" altLang="en-US" sz="2800" dirty="0"/>
              <a:t>更</a:t>
            </a:r>
            <a:r>
              <a:rPr lang="zh-CN" altLang="en-US" sz="2800" dirty="0">
                <a:latin typeface="Times New Roman" panose="02020603050405020304" pitchFamily="18" charset="0"/>
                <a:cs typeface="Times New Roman" panose="02020603050405020304" pitchFamily="18" charset="0"/>
              </a:rPr>
              <a:t>倾向于使用间接</a:t>
            </a:r>
            <a:r>
              <a:rPr lang="en-US" altLang="zh-CN" sz="2800" dirty="0">
                <a:latin typeface="Times New Roman" panose="02020603050405020304" pitchFamily="18" charset="0"/>
                <a:cs typeface="Times New Roman" panose="02020603050405020304" pitchFamily="18" charset="0"/>
              </a:rPr>
              <a:t>CRL</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倾向于使用唯一的</a:t>
            </a:r>
            <a:r>
              <a:rPr lang="en-US" altLang="zh-CN" sz="2400" dirty="0">
                <a:latin typeface="Times New Roman" panose="02020603050405020304" pitchFamily="18" charset="0"/>
                <a:cs typeface="Times New Roman" panose="02020603050405020304" pitchFamily="18" charset="0"/>
              </a:rPr>
              <a:t>CRL signer</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en-US" altLang="zh-CN" sz="2000" dirty="0">
                <a:latin typeface="Times New Roman" panose="02020603050405020304" pitchFamily="18" charset="0"/>
                <a:cs typeface="Times New Roman" panose="02020603050405020304" pitchFamily="18" charset="0"/>
              </a:rPr>
              <a:t>CRL issuer</a:t>
            </a:r>
            <a:endParaRPr lang="zh-CN" altLang="en-US" sz="20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zh-CN" altLang="en-US" dirty="0">
                <a:latin typeface="Times New Roman" panose="02020603050405020304" pitchFamily="18" charset="0"/>
                <a:cs typeface="Times New Roman" panose="02020603050405020304" pitchFamily="18" charset="0"/>
              </a:rPr>
              <a:t>全局唯一的 </a:t>
            </a:r>
            <a:r>
              <a:rPr lang="en-US" altLang="zh-CN" dirty="0">
                <a:latin typeface="Times New Roman" panose="02020603050405020304" pitchFamily="18" charset="0"/>
                <a:cs typeface="Times New Roman" panose="02020603050405020304" pitchFamily="18" charset="0"/>
              </a:rPr>
              <a:t>Misbehavior Authority</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177029" y="2996952"/>
            <a:ext cx="3966971" cy="364725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stretch>
            <a:fillRect/>
          </a:stretch>
        </p:blipFill>
        <p:spPr>
          <a:xfrm>
            <a:off x="6214525" y="4221088"/>
            <a:ext cx="2868060" cy="2636912"/>
          </a:xfrm>
          <a:prstGeom prst="rect">
            <a:avLst/>
          </a:prstGeom>
        </p:spPr>
      </p:pic>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68760"/>
                <a:ext cx="8229600" cy="4525963"/>
              </a:xfrm>
            </p:spPr>
            <p:txBody>
              <a:bodyPr/>
              <a:lstStyle/>
              <a:p>
                <a:pPr>
                  <a:lnSpc>
                    <a:spcPct val="150000"/>
                  </a:lnSpc>
                </a:pPr>
                <a:r>
                  <a:rPr lang="en-US" altLang="zh-CN" sz="2800" dirty="0">
                    <a:latin typeface="Times New Roman" panose="02020603050405020304" pitchFamily="18" charset="0"/>
                    <a:cs typeface="Times New Roman" panose="02020603050405020304" pitchFamily="18" charset="0"/>
                  </a:rPr>
                  <a:t>MA(Misbehavior Authority)</a:t>
                </a:r>
                <a:r>
                  <a:rPr lang="zh-CN" altLang="en-US" sz="2800" dirty="0">
                    <a:latin typeface="Times New Roman" panose="02020603050405020304" pitchFamily="18" charset="0"/>
                    <a:cs typeface="Times New Roman" panose="02020603050405020304" pitchFamily="18" charset="0"/>
                  </a:rPr>
                  <a:t>发现异常行为的假名证书，恢复出对应的实名证书和</a:t>
                </a:r>
                <a:r>
                  <a:rPr lang="en-US" altLang="zh-CN" sz="2800" dirty="0">
                    <a:latin typeface="Times New Roman" panose="02020603050405020304" pitchFamily="18" charset="0"/>
                    <a:cs typeface="Times New Roman" panose="02020603050405020304" pitchFamily="18" charset="0"/>
                  </a:rPr>
                  <a:t>2</a:t>
                </a:r>
                <a:r>
                  <a:rPr lang="zh-CN" altLang="en-US" sz="2800" dirty="0">
                    <a:latin typeface="Times New Roman" panose="02020603050405020304" pitchFamily="18" charset="0"/>
                    <a:cs typeface="Times New Roman" panose="02020603050405020304" pitchFamily="18" charset="0"/>
                  </a:rPr>
                  <a:t>个链接值</a:t>
                </a:r>
                <a14:m>
                  <m:oMath xmlns:m="http://schemas.openxmlformats.org/officeDocument/2006/math">
                    <m:r>
                      <a:rPr lang="zh-CN" altLang="en-US" sz="2800" b="0" i="1" dirty="0" smtClean="0">
                        <a:latin typeface="Cambria Math" panose="02040503050406030204" pitchFamily="18" charset="0"/>
                        <a:cs typeface="Times New Roman" panose="02020603050405020304" pitchFamily="18" charset="0"/>
                      </a:rPr>
                      <m:t>种子</m:t>
                    </m:r>
                    <m:r>
                      <a:rPr lang="en-US" altLang="zh-CN" sz="2800" b="0" i="1" smtClean="0">
                        <a:latin typeface="Cambria Math" panose="02040503050406030204" pitchFamily="18" charset="0"/>
                        <a:cs typeface="Times New Roman" panose="02020603050405020304" pitchFamily="18" charset="0"/>
                      </a:rPr>
                      <m:t>𝑙𝑠</m:t>
                    </m:r>
                    <m:r>
                      <a:rPr lang="en-US" altLang="zh-CN" sz="2800" b="0" i="1" smtClean="0">
                        <a:latin typeface="Cambria Math" panose="02040503050406030204" pitchFamily="18" charset="0"/>
                        <a:cs typeface="Times New Roman" panose="02020603050405020304" pitchFamily="18" charset="0"/>
                      </a:rPr>
                      <m:t>[</m:t>
                    </m:r>
                    <m:r>
                      <a:rPr lang="en-US" altLang="zh-CN" sz="2800" b="0" i="1" smtClean="0">
                        <a:latin typeface="Cambria Math" panose="02040503050406030204" pitchFamily="18" charset="0"/>
                        <a:cs typeface="Times New Roman" panose="02020603050405020304" pitchFamily="18" charset="0"/>
                      </a:rPr>
                      <m:t>𝑢</m:t>
                    </m:r>
                    <m:r>
                      <a:rPr lang="en-US" altLang="zh-CN" sz="2800" b="0" i="1" smtClean="0">
                        <a:latin typeface="Cambria Math" panose="02040503050406030204" pitchFamily="18" charset="0"/>
                        <a:cs typeface="Times New Roman" panose="02020603050405020304" pitchFamily="18" charset="0"/>
                      </a:rPr>
                      <m:t>]</m:t>
                    </m:r>
                  </m:oMath>
                </a14:m>
                <a:r>
                  <a:rPr lang="zh-CN" altLang="en-US" sz="2800" dirty="0">
                    <a:latin typeface="Times New Roman" panose="02020603050405020304" pitchFamily="18" charset="0"/>
                    <a:cs typeface="Times New Roman" panose="02020603050405020304" pitchFamily="18" charset="0"/>
                  </a:rPr>
                  <a:t>来撤销。分为两部分：</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1. MA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协作找出实名证书</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注册证书，</a:t>
                </a: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将注册证书加入其黑名单</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en-US" altLang="zh-CN" sz="2400" dirty="0">
                    <a:latin typeface="Times New Roman" panose="02020603050405020304" pitchFamily="18" charset="0"/>
                    <a:cs typeface="Times New Roman" panose="02020603050405020304" pitchFamily="18" charset="0"/>
                  </a:rPr>
                  <a:t>2. MA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PCA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RA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LA</a:t>
                </a:r>
                <a:r>
                  <a:rPr lang="en-US" altLang="zh-CN" sz="12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LA</a:t>
                </a:r>
                <a:r>
                  <a:rPr lang="en-US" altLang="zh-CN" sz="12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协作找出链接值种子并发布到</a:t>
                </a:r>
                <a:r>
                  <a:rPr lang="en-US" altLang="zh-CN" sz="2400" dirty="0">
                    <a:latin typeface="Times New Roman" panose="02020603050405020304" pitchFamily="18" charset="0"/>
                    <a:cs typeface="Times New Roman" panose="02020603050405020304" pitchFamily="18" charset="0"/>
                  </a:rPr>
                  <a:t>CRL</a:t>
                </a:r>
                <a:r>
                  <a:rPr lang="zh-CN" altLang="en-US" sz="2400" dirty="0">
                    <a:latin typeface="Times New Roman" panose="02020603050405020304" pitchFamily="18" charset="0"/>
                    <a:cs typeface="Times New Roman" panose="02020603050405020304" pitchFamily="18" charset="0"/>
                  </a:rPr>
                  <a:t>中</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1800" dirty="0"/>
              </a:p>
              <a:p>
                <a:pPr marL="0" indent="0">
                  <a:buNone/>
                </a:pPr>
                <a:endParaRPr lang="zh-CN" altLang="en-US" dirty="0"/>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268760"/>
                <a:ext cx="8229600" cy="4525963"/>
              </a:xfrm>
              <a:blipFill rotWithShape="1">
                <a:blip r:embed="rId2"/>
                <a:stretch>
                  <a:fillRect t="-1" b="-15846"/>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系统的假名证书撤销过程</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68760"/>
                <a:ext cx="8229600" cy="4525963"/>
              </a:xfrm>
            </p:spPr>
            <p:txBody>
              <a:bodyPr/>
              <a:lstStyle/>
              <a:p>
                <a:pPr>
                  <a:lnSpc>
                    <a:spcPct val="150000"/>
                  </a:lnSpc>
                </a:pPr>
                <a:r>
                  <a:rPr lang="en-US" altLang="zh-CN" sz="2400" dirty="0">
                    <a:latin typeface="Times New Roman" panose="02020603050405020304" pitchFamily="18" charset="0"/>
                    <a:cs typeface="Times New Roman" panose="02020603050405020304" pitchFamily="18" charset="0"/>
                  </a:rPr>
                  <a:t>1.  MA</a:t>
                </a:r>
                <a:r>
                  <a:rPr lang="zh-CN" altLang="zh-CN" sz="2400" dirty="0">
                    <a:latin typeface="Times New Roman" panose="02020603050405020304" pitchFamily="18" charset="0"/>
                    <a:cs typeface="Times New Roman" panose="02020603050405020304" pitchFamily="18" charset="0"/>
                  </a:rPr>
                  <a:t>向</a:t>
                </a:r>
                <a:r>
                  <a:rPr lang="en-US" altLang="zh-CN" sz="2400" dirty="0">
                    <a:latin typeface="Times New Roman" panose="02020603050405020304" pitchFamily="18" charset="0"/>
                    <a:cs typeface="Times New Roman" panose="02020603050405020304" pitchFamily="18" charset="0"/>
                  </a:rPr>
                  <a:t>PCA</a:t>
                </a:r>
                <a:r>
                  <a:rPr lang="zh-CN" altLang="zh-CN" sz="2400" dirty="0">
                    <a:latin typeface="Times New Roman" panose="02020603050405020304" pitchFamily="18" charset="0"/>
                    <a:cs typeface="Times New Roman" panose="02020603050405020304" pitchFamily="18" charset="0"/>
                  </a:rPr>
                  <a:t>请求得到假名证书对应的</a:t>
                </a:r>
                <a:r>
                  <a:rPr lang="en-US" altLang="zh-CN" sz="2400" dirty="0">
                    <a:latin typeface="Times New Roman" panose="02020603050405020304" pitchFamily="18" charset="0"/>
                    <a:cs typeface="Times New Roman" panose="02020603050405020304" pitchFamily="18" charset="0"/>
                  </a:rPr>
                  <a:t>Hash(RA-to-PCA cert request)</a:t>
                </a:r>
                <a:r>
                  <a:rPr lang="zh-CN" altLang="zh-CN"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PCA</a:t>
                </a:r>
                <a:r>
                  <a:rPr lang="zh-CN" altLang="zh-CN" sz="2400" dirty="0">
                    <a:latin typeface="Times New Roman" panose="02020603050405020304" pitchFamily="18" charset="0"/>
                    <a:cs typeface="Times New Roman" panose="02020603050405020304" pitchFamily="18" charset="0"/>
                  </a:rPr>
                  <a:t>返回相应的</a:t>
                </a:r>
                <a:r>
                  <a:rPr lang="en-US" altLang="zh-CN" sz="2400" dirty="0">
                    <a:latin typeface="Times New Roman" panose="02020603050405020304" pitchFamily="18" charset="0"/>
                    <a:cs typeface="Times New Roman" panose="02020603050405020304" pitchFamily="18" charset="0"/>
                  </a:rPr>
                  <a:t>hash</a:t>
                </a:r>
                <a:r>
                  <a:rPr lang="zh-CN" altLang="zh-CN" sz="2400" dirty="0">
                    <a:latin typeface="Times New Roman" panose="02020603050405020304" pitchFamily="18" charset="0"/>
                    <a:cs typeface="Times New Roman" panose="02020603050405020304" pitchFamily="18" charset="0"/>
                  </a:rPr>
                  <a:t>值</a:t>
                </a:r>
                <a:r>
                  <a:rPr lang="zh-CN" altLang="en-US" sz="2400" dirty="0">
                    <a:latin typeface="Times New Roman" panose="02020603050405020304" pitchFamily="18" charset="0"/>
                    <a:cs typeface="Times New Roman" panose="02020603050405020304" pitchFamily="18" charset="0"/>
                  </a:rPr>
                  <a:t>以及</a:t>
                </a:r>
                <a:r>
                  <a:rPr lang="en-US" altLang="zh-CN" sz="2400" dirty="0">
                    <a:latin typeface="Times New Roman" panose="02020603050405020304" pitchFamily="18" charset="0"/>
                    <a:cs typeface="Times New Roman" panose="02020603050405020304" pitchFamily="18" charset="0"/>
                  </a:rPr>
                  <a:t>RA</a:t>
                </a:r>
                <a:r>
                  <a:rPr lang="zh-CN" altLang="zh-CN" sz="2400" dirty="0">
                    <a:latin typeface="Times New Roman" panose="02020603050405020304" pitchFamily="18" charset="0"/>
                    <a:cs typeface="Times New Roman" panose="02020603050405020304" pitchFamily="18" charset="0"/>
                  </a:rPr>
                  <a:t>的</a:t>
                </a:r>
                <a:r>
                  <a:rPr lang="en-US" altLang="zh-CN" sz="2400" dirty="0">
                    <a:latin typeface="Times New Roman" panose="02020603050405020304" pitchFamily="18" charset="0"/>
                    <a:cs typeface="Times New Roman" panose="02020603050405020304" pitchFamily="18" charset="0"/>
                  </a:rPr>
                  <a:t>hostname</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gn="just">
                  <a:lnSpc>
                    <a:spcPct val="150000"/>
                  </a:lnSpc>
                  <a:spcAft>
                    <a:spcPts val="0"/>
                  </a:spcAft>
                </a:pPr>
                <a:endParaRPr lang="en-US" altLang="zh-CN" sz="2400" kern="1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sz="2400" kern="100" dirty="0">
                    <a:latin typeface="Times New Roman" panose="02020603050405020304" pitchFamily="18" charset="0"/>
                    <a:cs typeface="Times New Roman" panose="02020603050405020304" pitchFamily="18" charset="0"/>
                  </a:rPr>
                  <a:t>2. MA</a:t>
                </a:r>
                <a:r>
                  <a:rPr lang="zh-CN" altLang="en-US" sz="2400" kern="100" dirty="0">
                    <a:latin typeface="Times New Roman" panose="02020603050405020304" pitchFamily="18" charset="0"/>
                    <a:cs typeface="Times New Roman" panose="02020603050405020304" pitchFamily="18" charset="0"/>
                  </a:rPr>
                  <a:t>将签名后的</a:t>
                </a:r>
                <a:r>
                  <a:rPr lang="en-US" altLang="zh-CN" sz="2400" dirty="0">
                    <a:latin typeface="Times New Roman" panose="02020603050405020304" pitchFamily="18" charset="0"/>
                    <a:cs typeface="Times New Roman" panose="02020603050405020304" pitchFamily="18" charset="0"/>
                  </a:rPr>
                  <a:t>Hash(RA-to-PCA cert request)</a:t>
                </a:r>
                <a:r>
                  <a:rPr lang="zh-CN" altLang="zh-CN" sz="2400" kern="100" dirty="0">
                    <a:latin typeface="Times New Roman" panose="02020603050405020304" pitchFamily="18" charset="0"/>
                    <a:cs typeface="Times New Roman" panose="02020603050405020304" pitchFamily="18" charset="0"/>
                  </a:rPr>
                  <a:t>值发送给</a:t>
                </a:r>
                <a:r>
                  <a:rPr lang="en-US" altLang="zh-CN" sz="2400" kern="100" dirty="0">
                    <a:latin typeface="Times New Roman" panose="02020603050405020304" pitchFamily="18" charset="0"/>
                    <a:cs typeface="Times New Roman" panose="02020603050405020304" pitchFamily="18" charset="0"/>
                  </a:rPr>
                  <a:t>RA</a:t>
                </a:r>
                <a:r>
                  <a:rPr lang="zh-CN" altLang="zh-CN" sz="2400" kern="100" dirty="0">
                    <a:latin typeface="Times New Roman" panose="02020603050405020304" pitchFamily="18" charset="0"/>
                    <a:cs typeface="Times New Roman" panose="02020603050405020304" pitchFamily="18" charset="0"/>
                  </a:rPr>
                  <a:t>，</a:t>
                </a:r>
                <a:r>
                  <a:rPr lang="en-US" altLang="zh-CN" sz="2400" kern="100" dirty="0">
                    <a:latin typeface="Times New Roman" panose="02020603050405020304" pitchFamily="18" charset="0"/>
                    <a:cs typeface="Times New Roman" panose="02020603050405020304" pitchFamily="18" charset="0"/>
                  </a:rPr>
                  <a:t>RA</a:t>
                </a:r>
                <a:r>
                  <a:rPr lang="zh-CN" altLang="zh-CN" sz="2400" kern="100" dirty="0">
                    <a:latin typeface="Times New Roman" panose="02020603050405020304" pitchFamily="18" charset="0"/>
                    <a:cs typeface="Times New Roman" panose="02020603050405020304" pitchFamily="18" charset="0"/>
                  </a:rPr>
                  <a:t>收到后把相应的设备注册证书加入黑名单</a:t>
                </a:r>
                <a:r>
                  <a:rPr lang="zh-CN" altLang="en-US" sz="2400" kern="100" dirty="0">
                    <a:latin typeface="Times New Roman" panose="02020603050405020304" pitchFamily="18" charset="0"/>
                    <a:cs typeface="Times New Roman" panose="02020603050405020304" pitchFamily="18" charset="0"/>
                  </a:rPr>
                  <a:t>，并返回两个</a:t>
                </a:r>
                <a:r>
                  <a:rPr lang="en-US" altLang="zh-CN" sz="2400" kern="100" dirty="0">
                    <a:latin typeface="Times New Roman" panose="02020603050405020304" pitchFamily="18" charset="0"/>
                    <a:cs typeface="Times New Roman" panose="02020603050405020304" pitchFamily="18" charset="0"/>
                  </a:rPr>
                  <a:t>LA</a:t>
                </a:r>
                <a:r>
                  <a:rPr lang="zh-CN" altLang="en-US" sz="2400" kern="100" dirty="0">
                    <a:latin typeface="Times New Roman" panose="02020603050405020304" pitchFamily="18" charset="0"/>
                    <a:cs typeface="Times New Roman" panose="02020603050405020304" pitchFamily="18" charset="0"/>
                  </a:rPr>
                  <a:t>的</a:t>
                </a:r>
                <a:r>
                  <a:rPr lang="en-US" altLang="zh-CN" sz="2400" kern="100" dirty="0">
                    <a:latin typeface="Times New Roman" panose="02020603050405020304" pitchFamily="18" charset="0"/>
                    <a:cs typeface="Times New Roman" panose="02020603050405020304" pitchFamily="18" charset="0"/>
                  </a:rPr>
                  <a:t>hostname</a:t>
                </a:r>
                <a:r>
                  <a:rPr lang="zh-CN" altLang="en-US" sz="2400" kern="100" dirty="0">
                    <a:latin typeface="Times New Roman" panose="02020603050405020304" pitchFamily="18" charset="0"/>
                    <a:cs typeface="Times New Roman" panose="02020603050405020304" pitchFamily="18" charset="0"/>
                  </a:rPr>
                  <a:t>、两个链接值链的标识</a:t>
                </a:r>
                <a:r>
                  <a:rPr lang="en-US" altLang="zh-CN" sz="2400" kern="100" dirty="0">
                    <a:latin typeface="Times New Roman" panose="02020603050405020304" pitchFamily="18" charset="0"/>
                    <a:cs typeface="Times New Roman" panose="02020603050405020304" pitchFamily="18" charset="0"/>
                  </a:rPr>
                  <a:t>LCI</a:t>
                </a:r>
                <a:r>
                  <a:rPr lang="zh-CN" altLang="en-US" sz="2400" kern="100" dirty="0">
                    <a:latin typeface="Times New Roman" panose="02020603050405020304" pitchFamily="18" charset="0"/>
                    <a:cs typeface="Times New Roman" panose="02020603050405020304" pitchFamily="18" charset="0"/>
                  </a:rPr>
                  <a:t>；</a:t>
                </a:r>
                <a:endParaRPr lang="en-US" altLang="zh-CN" sz="2400" kern="100" dirty="0">
                  <a:latin typeface="Times New Roman" panose="02020603050405020304" pitchFamily="18" charset="0"/>
                  <a:cs typeface="Times New Roman" panose="02020603050405020304" pitchFamily="18" charset="0"/>
                </a:endParaRPr>
              </a:p>
              <a:p>
                <a:pPr lvl="1" algn="just">
                  <a:lnSpc>
                    <a:spcPct val="150000"/>
                  </a:lnSpc>
                  <a:spcAft>
                    <a:spcPts val="0"/>
                  </a:spcAft>
                </a:pPr>
                <a:r>
                  <a:rPr lang="en-US" altLang="zh-CN" sz="2000" dirty="0">
                    <a:solidFill>
                      <a:srgbClr val="C00000"/>
                    </a:solidFill>
                    <a:latin typeface="Times New Roman" panose="02020603050405020304" pitchFamily="18" charset="0"/>
                    <a:cs typeface="Times New Roman" panose="02020603050405020304" pitchFamily="18" charset="0"/>
                  </a:rPr>
                  <a:t>LCI</a:t>
                </a:r>
                <a:r>
                  <a:rPr lang="zh-CN" altLang="en-US" sz="2000" dirty="0">
                    <a:solidFill>
                      <a:srgbClr val="C00000"/>
                    </a:solidFill>
                    <a:latin typeface="Times New Roman" panose="02020603050405020304" pitchFamily="18" charset="0"/>
                    <a:cs typeface="Times New Roman" panose="02020603050405020304" pitchFamily="18" charset="0"/>
                  </a:rPr>
                  <a:t>是</a:t>
                </a:r>
                <a:r>
                  <a:rPr lang="en-US" altLang="zh-CN" sz="2000" dirty="0">
                    <a:solidFill>
                      <a:srgbClr val="C00000"/>
                    </a:solidFill>
                    <a:latin typeface="Times New Roman" panose="02020603050405020304" pitchFamily="18" charset="0"/>
                    <a:cs typeface="Times New Roman" panose="02020603050405020304" pitchFamily="18" charset="0"/>
                  </a:rPr>
                  <a:t>LA</a:t>
                </a:r>
                <a:r>
                  <a:rPr lang="zh-CN" altLang="en-US" sz="2000" dirty="0">
                    <a:solidFill>
                      <a:srgbClr val="C00000"/>
                    </a:solidFill>
                    <a:latin typeface="Times New Roman" panose="02020603050405020304" pitchFamily="18" charset="0"/>
                    <a:cs typeface="Times New Roman" panose="02020603050405020304" pitchFamily="18" charset="0"/>
                  </a:rPr>
                  <a:t>中特定链的标识符，它是</a:t>
                </a:r>
                <a:r>
                  <a:rPr lang="en-US" altLang="zh-CN" sz="2000" dirty="0">
                    <a:solidFill>
                      <a:srgbClr val="C00000"/>
                    </a:solidFill>
                    <a:latin typeface="Times New Roman" panose="02020603050405020304" pitchFamily="18" charset="0"/>
                    <a:cs typeface="Times New Roman" panose="02020603050405020304" pitchFamily="18" charset="0"/>
                  </a:rPr>
                  <a:t>LA</a:t>
                </a:r>
                <a:r>
                  <a:rPr lang="zh-CN" altLang="en-US" sz="2000" dirty="0">
                    <a:solidFill>
                      <a:srgbClr val="C00000"/>
                    </a:solidFill>
                    <a:latin typeface="Times New Roman" panose="02020603050405020304" pitchFamily="18" charset="0"/>
                    <a:cs typeface="Times New Roman" panose="02020603050405020304" pitchFamily="18" charset="0"/>
                  </a:rPr>
                  <a:t>对自身的初始链接值种子𝑙𝑠</a:t>
                </a:r>
                <a:r>
                  <a:rPr lang="en-US" altLang="zh-CN" sz="2000" dirty="0">
                    <a:solidFill>
                      <a:srgbClr val="C00000"/>
                    </a:solidFill>
                    <a:latin typeface="Times New Roman" panose="02020603050405020304" pitchFamily="18" charset="0"/>
                    <a:cs typeface="Times New Roman" panose="02020603050405020304" pitchFamily="18" charset="0"/>
                  </a:rPr>
                  <a:t>[0]</a:t>
                </a:r>
                <a:r>
                  <a:rPr lang="zh-CN" altLang="en-US" sz="2000" dirty="0">
                    <a:solidFill>
                      <a:srgbClr val="C00000"/>
                    </a:solidFill>
                    <a:latin typeface="Times New Roman" panose="02020603050405020304" pitchFamily="18" charset="0"/>
                    <a:cs typeface="Times New Roman" panose="02020603050405020304" pitchFamily="18" charset="0"/>
                  </a:rPr>
                  <a:t>的加密，记为</a:t>
                </a:r>
                <a14:m>
                  <m:oMath xmlns:m="http://schemas.openxmlformats.org/officeDocument/2006/math">
                    <m:r>
                      <a:rPr lang="en-US" altLang="zh-CN" sz="2000" b="0" i="1" smtClean="0">
                        <a:solidFill>
                          <a:srgbClr val="C00000"/>
                        </a:solidFill>
                        <a:latin typeface="Cambria Math" panose="02040503050406030204" pitchFamily="18" charset="0"/>
                        <a:cs typeface="Times New Roman" panose="02020603050405020304" pitchFamily="18" charset="0"/>
                      </a:rPr>
                      <m:t>𝐸</m:t>
                    </m:r>
                    <m:r>
                      <a:rPr lang="en-US" altLang="zh-CN" sz="2000" b="0" i="1" smtClean="0">
                        <a:solidFill>
                          <a:srgbClr val="C00000"/>
                        </a:solidFill>
                        <a:latin typeface="Cambria Math" panose="02040503050406030204" pitchFamily="18" charset="0"/>
                        <a:cs typeface="Times New Roman" panose="02020603050405020304" pitchFamily="18" charset="0"/>
                      </a:rPr>
                      <m:t>(</m:t>
                    </m:r>
                    <m:r>
                      <a:rPr lang="en-US" altLang="zh-CN" sz="2000" b="0" i="1" smtClean="0">
                        <a:solidFill>
                          <a:srgbClr val="C00000"/>
                        </a:solidFill>
                        <a:latin typeface="Cambria Math" panose="02040503050406030204" pitchFamily="18" charset="0"/>
                        <a:cs typeface="Times New Roman" panose="02020603050405020304" pitchFamily="18" charset="0"/>
                      </a:rPr>
                      <m:t>𝑝𝑘</m:t>
                    </m:r>
                    <m:r>
                      <a:rPr lang="en-US" altLang="zh-CN" sz="2000" b="0" i="1" smtClean="0">
                        <a:solidFill>
                          <a:srgbClr val="C00000"/>
                        </a:solidFill>
                        <a:latin typeface="Cambria Math" panose="02040503050406030204" pitchFamily="18" charset="0"/>
                        <a:cs typeface="Times New Roman" panose="02020603050405020304" pitchFamily="18" charset="0"/>
                      </a:rPr>
                      <m:t>,</m:t>
                    </m:r>
                    <m:r>
                      <m:rPr>
                        <m:nor/>
                      </m:rPr>
                      <a:rPr lang="zh-CN" altLang="en-US" sz="2000" dirty="0">
                        <a:solidFill>
                          <a:srgbClr val="C00000"/>
                        </a:solidFill>
                        <a:latin typeface="Times New Roman" panose="02020603050405020304" pitchFamily="18" charset="0"/>
                        <a:cs typeface="Times New Roman" panose="02020603050405020304" pitchFamily="18" charset="0"/>
                      </a:rPr>
                      <m:t>𝑙𝑠</m:t>
                    </m:r>
                    <m:r>
                      <m:rPr>
                        <m:nor/>
                      </m:rPr>
                      <a:rPr lang="en-US" altLang="zh-CN" sz="2000" dirty="0">
                        <a:solidFill>
                          <a:srgbClr val="C00000"/>
                        </a:solidFill>
                        <a:latin typeface="Times New Roman" panose="02020603050405020304" pitchFamily="18" charset="0"/>
                        <a:cs typeface="Times New Roman" panose="02020603050405020304" pitchFamily="18" charset="0"/>
                      </a:rPr>
                      <m:t>[</m:t>
                    </m:r>
                    <m:r>
                      <m:rPr>
                        <m:nor/>
                      </m:rPr>
                      <a:rPr lang="en-US" altLang="zh-CN" sz="2000" dirty="0">
                        <a:solidFill>
                          <a:srgbClr val="C00000"/>
                        </a:solidFill>
                        <a:latin typeface="Times New Roman" panose="02020603050405020304" pitchFamily="18" charset="0"/>
                        <a:cs typeface="Times New Roman" panose="02020603050405020304" pitchFamily="18" charset="0"/>
                      </a:rPr>
                      <m:t>0</m:t>
                    </m:r>
                    <m:r>
                      <m:rPr>
                        <m:nor/>
                      </m:rPr>
                      <a:rPr lang="en-US" altLang="zh-CN" sz="2000" dirty="0">
                        <a:solidFill>
                          <a:srgbClr val="C00000"/>
                        </a:solidFill>
                        <a:latin typeface="Times New Roman" panose="02020603050405020304" pitchFamily="18" charset="0"/>
                        <a:cs typeface="Times New Roman" panose="02020603050405020304" pitchFamily="18" charset="0"/>
                      </a:rPr>
                      <m:t>]</m:t>
                    </m:r>
                    <m:r>
                      <a:rPr lang="en-US" altLang="zh-CN" sz="2000" b="0" i="1" smtClean="0">
                        <a:solidFill>
                          <a:srgbClr val="C00000"/>
                        </a:solidFill>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其中</a:t>
                </a:r>
                <a14:m>
                  <m:oMath xmlns:m="http://schemas.openxmlformats.org/officeDocument/2006/math">
                    <m:r>
                      <a:rPr lang="en-US" altLang="zh-CN" sz="2000" i="1">
                        <a:solidFill>
                          <a:srgbClr val="C00000"/>
                        </a:solidFill>
                        <a:latin typeface="Cambria Math" panose="02040503050406030204" pitchFamily="18" charset="0"/>
                        <a:cs typeface="Times New Roman" panose="02020603050405020304" pitchFamily="18" charset="0"/>
                      </a:rPr>
                      <m:t>𝑝𝑘</m:t>
                    </m:r>
                  </m:oMath>
                </a14:m>
                <a:r>
                  <a:rPr lang="zh-CN" altLang="en-US" sz="2000" dirty="0">
                    <a:latin typeface="Times New Roman" panose="02020603050405020304" pitchFamily="18" charset="0"/>
                    <a:cs typeface="Times New Roman" panose="02020603050405020304" pitchFamily="18" charset="0"/>
                  </a:rPr>
                  <a:t>是</a:t>
                </a:r>
                <a:r>
                  <a:rPr lang="en-US" altLang="zh-CN" sz="2000" dirty="0">
                    <a:latin typeface="Times New Roman" panose="02020603050405020304" pitchFamily="18" charset="0"/>
                    <a:cs typeface="Times New Roman" panose="02020603050405020304" pitchFamily="18" charset="0"/>
                  </a:rPr>
                  <a:t>LA</a:t>
                </a:r>
                <a:r>
                  <a:rPr lang="zh-CN" altLang="en-US" sz="2000" dirty="0">
                    <a:latin typeface="Times New Roman" panose="02020603050405020304" pitchFamily="18" charset="0"/>
                    <a:cs typeface="Times New Roman" panose="02020603050405020304" pitchFamily="18" charset="0"/>
                  </a:rPr>
                  <a:t>的公钥</a:t>
                </a:r>
                <a:endParaRPr lang="en-US" altLang="zh-CN" sz="2000" dirty="0">
                  <a:latin typeface="Times New Roman" panose="02020603050405020304" pitchFamily="18" charset="0"/>
                  <a:cs typeface="Times New Roman" panose="02020603050405020304" pitchFamily="18" charset="0"/>
                </a:endParaRPr>
              </a:p>
              <a:p>
                <a:pPr lvl="1" algn="just">
                  <a:lnSpc>
                    <a:spcPct val="150000"/>
                  </a:lnSpc>
                  <a:spcAft>
                    <a:spcPts val="0"/>
                  </a:spcAft>
                </a:pPr>
                <a:endParaRPr lang="en-US" altLang="zh-CN" sz="2000" kern="100" dirty="0">
                  <a:latin typeface="Times New Roman" panose="02020603050405020304" pitchFamily="18" charset="0"/>
                  <a:cs typeface="Times New Roman" panose="02020603050405020304" pitchFamily="18" charset="0"/>
                </a:endParaRPr>
              </a:p>
              <a:p>
                <a:pPr algn="just">
                  <a:lnSpc>
                    <a:spcPct val="150000"/>
                  </a:lnSpc>
                  <a:spcAft>
                    <a:spcPts val="0"/>
                  </a:spcAft>
                </a:pPr>
                <a:endParaRPr lang="zh-CN" altLang="zh-CN" sz="2400" kern="1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268760"/>
                <a:ext cx="8229600" cy="4525963"/>
              </a:xfrm>
              <a:blipFill rotWithShape="1">
                <a:blip r:embed="rId1"/>
                <a:stretch>
                  <a:fillRect t="-1" b="-25443"/>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solidFill>
                  <a:srgbClr val="000000"/>
                </a:solidFill>
                <a:latin typeface="Times New Roman" panose="02020603050405020304" pitchFamily="18" charset="0"/>
                <a:cs typeface="Times New Roman" panose="02020603050405020304" pitchFamily="18" charset="0"/>
              </a:rPr>
              <a:t>SCMS</a:t>
            </a:r>
            <a:r>
              <a:rPr lang="zh-CN" altLang="en-US" dirty="0">
                <a:solidFill>
                  <a:srgbClr val="000000"/>
                </a:solidFill>
                <a:latin typeface="Times New Roman" panose="02020603050405020304" pitchFamily="18" charset="0"/>
                <a:cs typeface="Times New Roman" panose="02020603050405020304" pitchFamily="18" charset="0"/>
              </a:rPr>
              <a:t>系统的假名证书撤销过程</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457200" y="1268760"/>
                <a:ext cx="8229600" cy="4525963"/>
              </a:xfrm>
            </p:spPr>
            <p:txBody>
              <a:bodyPr/>
              <a:lstStyle/>
              <a:p>
                <a:pPr algn="just">
                  <a:lnSpc>
                    <a:spcPct val="150000"/>
                  </a:lnSpc>
                  <a:spcAft>
                    <a:spcPts val="0"/>
                  </a:spcAft>
                </a:pPr>
                <a:r>
                  <a:rPr lang="en-US" altLang="zh-CN" sz="2400" kern="100" dirty="0">
                    <a:latin typeface="Times New Roman" panose="02020603050405020304" pitchFamily="18" charset="0"/>
                    <a:cs typeface="Times New Roman" panose="02020603050405020304" pitchFamily="18" charset="0"/>
                  </a:rPr>
                  <a:t>3. MA</a:t>
                </a:r>
                <a:r>
                  <a:rPr lang="zh-CN" altLang="en-US" sz="2400" kern="100" dirty="0">
                    <a:latin typeface="Times New Roman" panose="02020603050405020304" pitchFamily="18" charset="0"/>
                    <a:cs typeface="Times New Roman" panose="02020603050405020304" pitchFamily="18" charset="0"/>
                  </a:rPr>
                  <a:t>分别将两个</a:t>
                </a:r>
                <a:r>
                  <a:rPr lang="en-US" altLang="zh-CN" sz="2400" kern="100" dirty="0">
                    <a:latin typeface="Times New Roman" panose="02020603050405020304" pitchFamily="18" charset="0"/>
                    <a:cs typeface="Times New Roman" panose="02020603050405020304" pitchFamily="18" charset="0"/>
                  </a:rPr>
                  <a:t>LCI</a:t>
                </a:r>
                <a:r>
                  <a:rPr lang="zh-CN" altLang="en-US" sz="2400" kern="100" dirty="0">
                    <a:latin typeface="Times New Roman" panose="02020603050405020304" pitchFamily="18" charset="0"/>
                    <a:cs typeface="Times New Roman" panose="02020603050405020304" pitchFamily="18" charset="0"/>
                  </a:rPr>
                  <a:t>发送给两个</a:t>
                </a:r>
                <a:r>
                  <a:rPr lang="en-US" altLang="zh-CN" sz="2400" kern="100" dirty="0">
                    <a:latin typeface="Times New Roman" panose="02020603050405020304" pitchFamily="18" charset="0"/>
                    <a:cs typeface="Times New Roman" panose="02020603050405020304" pitchFamily="18" charset="0"/>
                  </a:rPr>
                  <a:t>LA</a:t>
                </a:r>
                <a:r>
                  <a:rPr lang="zh-CN" altLang="en-US" sz="2400" kern="100" dirty="0">
                    <a:latin typeface="Times New Roman" panose="02020603050405020304" pitchFamily="18" charset="0"/>
                    <a:cs typeface="Times New Roman" panose="02020603050405020304" pitchFamily="18" charset="0"/>
                  </a:rPr>
                  <a:t>请求得到对应的两个链接值种子</a:t>
                </a:r>
                <a14:m>
                  <m:oMath xmlns:m="http://schemas.openxmlformats.org/officeDocument/2006/math">
                    <m:r>
                      <a:rPr lang="en-US" altLang="zh-CN" sz="2400" b="0" i="1" dirty="0" smtClean="0">
                        <a:latin typeface="Cambria Math" panose="02040503050406030204" pitchFamily="18" charset="0"/>
                      </a:rPr>
                      <m:t>𝑙𝑠</m:t>
                    </m:r>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𝑢</m:t>
                    </m:r>
                    <m:r>
                      <a:rPr lang="en-US" altLang="zh-CN" sz="2400" i="1" dirty="0" smtClean="0">
                        <a:latin typeface="Cambria Math" panose="02040503050406030204" pitchFamily="18" charset="0"/>
                      </a:rPr>
                      <m:t>]</m:t>
                    </m:r>
                  </m:oMath>
                </a14:m>
                <a:r>
                  <a:rPr lang="zh-CN" altLang="en-US" sz="2400" kern="100" dirty="0">
                    <a:latin typeface="Times New Roman" panose="02020603050405020304" pitchFamily="18" charset="0"/>
                    <a:cs typeface="Times New Roman" panose="02020603050405020304" pitchFamily="18" charset="0"/>
                  </a:rPr>
                  <a:t>，</a:t>
                </a:r>
                <a:r>
                  <a:rPr lang="en-US" altLang="zh-CN" sz="2400" dirty="0"/>
                  <a:t> </a:t>
                </a:r>
                <a14:m>
                  <m:oMath xmlns:m="http://schemas.openxmlformats.org/officeDocument/2006/math">
                    <m:r>
                      <a:rPr lang="en-US" altLang="zh-CN" sz="2400" i="1" dirty="0">
                        <a:latin typeface="Cambria Math" panose="02040503050406030204" pitchFamily="18" charset="0"/>
                      </a:rPr>
                      <m:t>𝑢</m:t>
                    </m:r>
                    <m:r>
                      <a:rPr lang="en-US" altLang="zh-CN" sz="2400" i="1" dirty="0">
                        <a:latin typeface="Cambria Math" panose="02040503050406030204" pitchFamily="18" charset="0"/>
                      </a:rPr>
                      <m:t> </m:t>
                    </m:r>
                  </m:oMath>
                </a14:m>
                <a:r>
                  <a:rPr lang="zh-CN" altLang="en-US" sz="2400" kern="100" dirty="0">
                    <a:latin typeface="Times New Roman" panose="02020603050405020304" pitchFamily="18" charset="0"/>
                    <a:cs typeface="Times New Roman" panose="02020603050405020304" pitchFamily="18" charset="0"/>
                  </a:rPr>
                  <a:t>是当前有效时间区间；此外，</a:t>
                </a:r>
                <a:r>
                  <a:rPr lang="en-US" altLang="zh-CN" sz="2400" kern="100" dirty="0">
                    <a:latin typeface="Times New Roman" panose="02020603050405020304" pitchFamily="18" charset="0"/>
                    <a:cs typeface="Times New Roman" panose="02020603050405020304" pitchFamily="18" charset="0"/>
                  </a:rPr>
                  <a:t>LA</a:t>
                </a:r>
                <a:r>
                  <a:rPr lang="zh-CN" altLang="en-US" sz="2400" kern="100" dirty="0">
                    <a:latin typeface="Times New Roman" panose="02020603050405020304" pitchFamily="18" charset="0"/>
                    <a:cs typeface="Times New Roman" panose="02020603050405020304" pitchFamily="18" charset="0"/>
                  </a:rPr>
                  <a:t>还会向</a:t>
                </a:r>
                <a:r>
                  <a:rPr lang="en-US" altLang="zh-CN" sz="2400" kern="100" dirty="0">
                    <a:latin typeface="Times New Roman" panose="02020603050405020304" pitchFamily="18" charset="0"/>
                    <a:cs typeface="Times New Roman" panose="02020603050405020304" pitchFamily="18" charset="0"/>
                  </a:rPr>
                  <a:t>MA</a:t>
                </a:r>
                <a:r>
                  <a:rPr lang="zh-CN" altLang="en-US" sz="2400" kern="100" dirty="0">
                    <a:latin typeface="Times New Roman" panose="02020603050405020304" pitchFamily="18" charset="0"/>
                    <a:cs typeface="Times New Roman" panose="02020603050405020304" pitchFamily="18" charset="0"/>
                  </a:rPr>
                  <a:t>提供自己的</a:t>
                </a:r>
                <a:r>
                  <a:rPr lang="en-US" altLang="zh-CN" sz="2400" kern="100" dirty="0">
                    <a:latin typeface="Times New Roman" panose="02020603050405020304" pitchFamily="18" charset="0"/>
                    <a:cs typeface="Times New Roman" panose="02020603050405020304" pitchFamily="18" charset="0"/>
                  </a:rPr>
                  <a:t>ID</a:t>
                </a:r>
                <a:r>
                  <a:rPr lang="zh-CN" altLang="en-US" sz="2400" kern="100" dirty="0">
                    <a:latin typeface="Times New Roman" panose="02020603050405020304" pitchFamily="18" charset="0"/>
                    <a:cs typeface="Times New Roman" panose="02020603050405020304" pitchFamily="18" charset="0"/>
                  </a:rPr>
                  <a:t>，即</a:t>
                </a:r>
                <a14:m>
                  <m:oMath xmlns:m="http://schemas.openxmlformats.org/officeDocument/2006/math">
                    <m:r>
                      <a:rPr lang="en-US" altLang="zh-CN" sz="2400" b="0" i="1" kern="100" smtClean="0">
                        <a:latin typeface="Cambria Math" panose="02040503050406030204" pitchFamily="18" charset="0"/>
                        <a:cs typeface="Times New Roman" panose="02020603050405020304" pitchFamily="18" charset="0"/>
                      </a:rPr>
                      <m:t>𝑙𝑎</m:t>
                    </m:r>
                    <m:r>
                      <a:rPr lang="en-US" altLang="zh-CN" sz="2400" b="0" i="1" kern="100" smtClean="0">
                        <a:latin typeface="Cambria Math" panose="02040503050406030204" pitchFamily="18" charset="0"/>
                        <a:cs typeface="Times New Roman" panose="02020603050405020304" pitchFamily="18" charset="0"/>
                      </a:rPr>
                      <m:t>_</m:t>
                    </m:r>
                    <m:r>
                      <a:rPr lang="en-US" altLang="zh-CN" sz="2400" b="0" i="1" kern="100" smtClean="0">
                        <a:latin typeface="Cambria Math" panose="02040503050406030204" pitchFamily="18" charset="0"/>
                        <a:cs typeface="Times New Roman" panose="02020603050405020304" pitchFamily="18" charset="0"/>
                      </a:rPr>
                      <m:t>𝑖𝑑</m:t>
                    </m:r>
                  </m:oMath>
                </a14:m>
                <a:endParaRPr lang="en-US" altLang="zh-CN" sz="2400" kern="100" dirty="0">
                  <a:latin typeface="Times New Roman" panose="02020603050405020304" pitchFamily="18" charset="0"/>
                  <a:cs typeface="Times New Roman" panose="02020603050405020304" pitchFamily="18" charset="0"/>
                </a:endParaRPr>
              </a:p>
              <a:p>
                <a:pPr lvl="1" algn="just">
                  <a:lnSpc>
                    <a:spcPct val="150000"/>
                  </a:lnSpc>
                  <a:spcAft>
                    <a:spcPts val="0"/>
                  </a:spcAft>
                </a:pPr>
                <a:r>
                  <a:rPr lang="zh-CN" altLang="en-US" sz="2000" kern="100" dirty="0">
                    <a:latin typeface="Times New Roman" panose="02020603050405020304" pitchFamily="18" charset="0"/>
                    <a:cs typeface="Times New Roman" panose="02020603050405020304" pitchFamily="18" charset="0"/>
                  </a:rPr>
                  <a:t>根据</a:t>
                </a:r>
                <a14:m>
                  <m:oMath xmlns:m="http://schemas.openxmlformats.org/officeDocument/2006/math">
                    <m:r>
                      <a:rPr lang="en-US" altLang="zh-CN" sz="2000" b="0" i="1" dirty="0" smtClean="0">
                        <a:latin typeface="Cambria Math" panose="02040503050406030204" pitchFamily="18" charset="0"/>
                      </a:rPr>
                      <m:t>𝑙𝑠</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𝑢</m:t>
                    </m:r>
                    <m:r>
                      <a:rPr lang="en-US" altLang="zh-CN" sz="2000" i="1" dirty="0" smtClean="0">
                        <a:latin typeface="Cambria Math" panose="02040503050406030204" pitchFamily="18" charset="0"/>
                      </a:rPr>
                      <m:t>]</m:t>
                    </m:r>
                  </m:oMath>
                </a14:m>
                <a:r>
                  <a:rPr lang="zh-CN" altLang="en-US" sz="2000" kern="100" dirty="0">
                    <a:latin typeface="Times New Roman" panose="02020603050405020304" pitchFamily="18" charset="0"/>
                    <a:cs typeface="Times New Roman" panose="02020603050405020304" pitchFamily="18" charset="0"/>
                  </a:rPr>
                  <a:t>和</a:t>
                </a:r>
                <a14:m>
                  <m:oMath xmlns:m="http://schemas.openxmlformats.org/officeDocument/2006/math">
                    <m:r>
                      <a:rPr lang="en-US" altLang="zh-CN" sz="2000" i="1" kern="100">
                        <a:latin typeface="Cambria Math" panose="02040503050406030204" pitchFamily="18" charset="0"/>
                        <a:cs typeface="Times New Roman" panose="02020603050405020304" pitchFamily="18" charset="0"/>
                      </a:rPr>
                      <m:t>𝑙𝑎</m:t>
                    </m:r>
                    <m:r>
                      <a:rPr lang="en-US" altLang="zh-CN" sz="2000" i="1" kern="100">
                        <a:latin typeface="Cambria Math" panose="02040503050406030204" pitchFamily="18" charset="0"/>
                        <a:cs typeface="Times New Roman" panose="02020603050405020304" pitchFamily="18" charset="0"/>
                      </a:rPr>
                      <m:t>_</m:t>
                    </m:r>
                    <m:r>
                      <a:rPr lang="en-US" altLang="zh-CN" sz="2000" i="1" kern="100">
                        <a:latin typeface="Cambria Math" panose="02040503050406030204" pitchFamily="18" charset="0"/>
                        <a:cs typeface="Times New Roman" panose="02020603050405020304" pitchFamily="18" charset="0"/>
                      </a:rPr>
                      <m:t>𝑖𝑑</m:t>
                    </m:r>
                  </m:oMath>
                </a14:m>
                <a:r>
                  <a:rPr lang="zh-CN" altLang="en-US" sz="2000" kern="100" dirty="0">
                    <a:latin typeface="Times New Roman" panose="02020603050405020304" pitchFamily="18" charset="0"/>
                    <a:cs typeface="Times New Roman" panose="02020603050405020304" pitchFamily="18" charset="0"/>
                  </a:rPr>
                  <a:t>可以计算出</a:t>
                </a:r>
                <a14:m>
                  <m:oMath xmlns:m="http://schemas.openxmlformats.org/officeDocument/2006/math">
                    <m:r>
                      <a:rPr lang="en-US" altLang="zh-CN" sz="2000" i="1" dirty="0">
                        <a:latin typeface="Cambria Math" panose="02040503050406030204" pitchFamily="18" charset="0"/>
                      </a:rPr>
                      <m:t>𝑙𝑠</m:t>
                    </m:r>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𝑖</m:t>
                    </m:r>
                  </m:oMath>
                </a14:m>
                <a:r>
                  <a:rPr lang="en-US" altLang="zh-CN" sz="2000" i="0" dirty="0">
                    <a:latin typeface="+mj-lt"/>
                  </a:rPr>
                  <a:t>]</a:t>
                </a:r>
                <a:r>
                  <a:rPr lang="en-US" altLang="zh-CN" sz="2000" kern="1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2000" i="1" kern="100" dirty="0" smtClean="0">
                        <a:latin typeface="Cambria Math" panose="02040503050406030204" pitchFamily="18" charset="0"/>
                        <a:cs typeface="Times New Roman" panose="02020603050405020304" pitchFamily="18" charset="0"/>
                      </a:rPr>
                      <m:t>𝑖</m:t>
                    </m:r>
                    <m:r>
                      <a:rPr lang="en-US" altLang="zh-CN" sz="2000" i="1" kern="100" dirty="0" smtClean="0">
                        <a:latin typeface="Cambria Math" panose="02040503050406030204" pitchFamily="18" charset="0"/>
                        <a:cs typeface="Times New Roman" panose="02020603050405020304" pitchFamily="18" charset="0"/>
                      </a:rPr>
                      <m:t>&gt;</m:t>
                    </m:r>
                    <m:r>
                      <a:rPr lang="en-US" altLang="zh-CN" sz="2000" i="1" kern="100" dirty="0" smtClean="0">
                        <a:latin typeface="Cambria Math" panose="02040503050406030204" pitchFamily="18" charset="0"/>
                        <a:cs typeface="Times New Roman" panose="02020603050405020304" pitchFamily="18" charset="0"/>
                      </a:rPr>
                      <m:t>𝑢</m:t>
                    </m:r>
                    <m:r>
                      <a:rPr lang="en-US" altLang="zh-CN" sz="2000" b="0" i="0" kern="100" dirty="0" smtClean="0">
                        <a:latin typeface="Cambria Math" panose="02040503050406030204" pitchFamily="18" charset="0"/>
                        <a:cs typeface="Times New Roman" panose="02020603050405020304" pitchFamily="18" charset="0"/>
                      </a:rPr>
                      <m:t>,</m:t>
                    </m:r>
                  </m:oMath>
                </a14:m>
                <a:r>
                  <a:rPr lang="en-US" altLang="zh-CN" sz="2400" kern="100" dirty="0">
                    <a:latin typeface="Times New Roman" panose="02020603050405020304" pitchFamily="18" charset="0"/>
                    <a:cs typeface="Times New Roman" panose="02020603050405020304" pitchFamily="18" charset="0"/>
                  </a:rPr>
                  <a:t> </a:t>
                </a:r>
                <a:r>
                  <a:rPr lang="zh-CN" altLang="en-US" sz="2000" kern="100" dirty="0">
                    <a:latin typeface="Times New Roman" panose="02020603050405020304" pitchFamily="18" charset="0"/>
                    <a:cs typeface="Times New Roman" panose="02020603050405020304" pitchFamily="18" charset="0"/>
                  </a:rPr>
                  <a:t>但是之前的内容无法计算，保证了</a:t>
                </a:r>
                <a:r>
                  <a:rPr lang="en-US" altLang="zh-CN" sz="2000" kern="100" dirty="0">
                    <a:latin typeface="Times New Roman" panose="02020603050405020304" pitchFamily="18" charset="0"/>
                    <a:cs typeface="Times New Roman" panose="02020603050405020304" pitchFamily="18" charset="0"/>
                  </a:rPr>
                  <a:t>backward privacy;</a:t>
                </a:r>
                <a:endParaRPr lang="en-US" altLang="zh-CN" sz="2400" kern="1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sz="2400" kern="100" dirty="0">
                    <a:latin typeface="Times New Roman" panose="02020603050405020304" pitchFamily="18" charset="0"/>
                    <a:cs typeface="Times New Roman" panose="02020603050405020304" pitchFamily="18" charset="0"/>
                  </a:rPr>
                  <a:t>4.  MA</a:t>
                </a:r>
                <a:r>
                  <a:rPr lang="zh-CN" altLang="en-US" sz="2400" kern="100" dirty="0">
                    <a:latin typeface="Times New Roman" panose="02020603050405020304" pitchFamily="18" charset="0"/>
                    <a:cs typeface="Times New Roman" panose="02020603050405020304" pitchFamily="18" charset="0"/>
                  </a:rPr>
                  <a:t>将两个链接值种子</a:t>
                </a:r>
                <a14:m>
                  <m:oMath xmlns:m="http://schemas.openxmlformats.org/officeDocument/2006/math">
                    <m:r>
                      <a:rPr lang="en-US" altLang="zh-CN" sz="2400" b="0" i="1" dirty="0" smtClean="0">
                        <a:latin typeface="Cambria Math" panose="02040503050406030204" pitchFamily="18" charset="0"/>
                      </a:rPr>
                      <m:t>𝑙𝑠</m:t>
                    </m:r>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𝑢</m:t>
                    </m:r>
                    <m:r>
                      <a:rPr lang="en-US" altLang="zh-CN" sz="2400" i="1" dirty="0" smtClean="0">
                        <a:latin typeface="Cambria Math" panose="02040503050406030204" pitchFamily="18" charset="0"/>
                      </a:rPr>
                      <m:t>]</m:t>
                    </m:r>
                  </m:oMath>
                </a14:m>
                <a:r>
                  <a:rPr lang="zh-CN" altLang="en-US" sz="2400" kern="100" dirty="0">
                    <a:latin typeface="Times New Roman" panose="02020603050405020304" pitchFamily="18" charset="0"/>
                    <a:cs typeface="Times New Roman" panose="02020603050405020304" pitchFamily="18" charset="0"/>
                  </a:rPr>
                  <a:t>发布到</a:t>
                </a:r>
                <a:r>
                  <a:rPr lang="en-US" altLang="zh-CN" sz="2400" kern="100" dirty="0">
                    <a:latin typeface="Times New Roman" panose="02020603050405020304" pitchFamily="18" charset="0"/>
                    <a:cs typeface="Times New Roman" panose="02020603050405020304" pitchFamily="18" charset="0"/>
                  </a:rPr>
                  <a:t>CRL</a:t>
                </a:r>
                <a:r>
                  <a:rPr lang="zh-CN" altLang="en-US" sz="2400" kern="100" dirty="0">
                    <a:latin typeface="Times New Roman" panose="02020603050405020304" pitchFamily="18" charset="0"/>
                    <a:cs typeface="Times New Roman" panose="02020603050405020304" pitchFamily="18" charset="0"/>
                  </a:rPr>
                  <a:t>中。</a:t>
                </a:r>
                <a:endParaRPr lang="en-US" altLang="zh-CN" sz="2400" kern="100" dirty="0">
                  <a:latin typeface="Times New Roman" panose="02020603050405020304" pitchFamily="18" charset="0"/>
                  <a:cs typeface="Times New Roman" panose="02020603050405020304" pitchFamily="18" charset="0"/>
                </a:endParaRPr>
              </a:p>
              <a:p>
                <a:pPr lvl="1" algn="just">
                  <a:lnSpc>
                    <a:spcPct val="150000"/>
                  </a:lnSpc>
                  <a:spcAft>
                    <a:spcPts val="0"/>
                  </a:spcAft>
                </a:pPr>
                <a:r>
                  <a:rPr lang="en-US" altLang="zh-CN" sz="2000" kern="100" dirty="0">
                    <a:latin typeface="Times New Roman" panose="02020603050405020304" pitchFamily="18" charset="0"/>
                    <a:cs typeface="Times New Roman" panose="02020603050405020304" pitchFamily="18" charset="0"/>
                  </a:rPr>
                  <a:t>CRL</a:t>
                </a:r>
                <a:r>
                  <a:rPr lang="zh-CN" altLang="en-US" sz="2000" kern="100" dirty="0">
                    <a:latin typeface="Times New Roman" panose="02020603050405020304" pitchFamily="18" charset="0"/>
                    <a:cs typeface="Times New Roman" panose="02020603050405020304" pitchFamily="18" charset="0"/>
                  </a:rPr>
                  <a:t>会全局声明时间区间</a:t>
                </a:r>
                <a14:m>
                  <m:oMath xmlns:m="http://schemas.openxmlformats.org/officeDocument/2006/math">
                    <m:r>
                      <a:rPr lang="en-US" altLang="zh-CN" sz="2000" i="1" dirty="0" smtClean="0">
                        <a:latin typeface="Cambria Math" panose="02040503050406030204" pitchFamily="18" charset="0"/>
                      </a:rPr>
                      <m:t>𝑢</m:t>
                    </m:r>
                    <m:r>
                      <a:rPr lang="en-US" altLang="zh-CN" sz="2000" i="1" dirty="0" smtClean="0">
                        <a:latin typeface="Cambria Math" panose="02040503050406030204" pitchFamily="18" charset="0"/>
                      </a:rPr>
                      <m:t> </m:t>
                    </m:r>
                  </m:oMath>
                </a14:m>
                <a:r>
                  <a:rPr lang="zh-CN" altLang="en-US" sz="2000" kern="100" dirty="0">
                    <a:latin typeface="Times New Roman" panose="02020603050405020304" pitchFamily="18" charset="0"/>
                    <a:cs typeface="Times New Roman" panose="02020603050405020304" pitchFamily="18" charset="0"/>
                  </a:rPr>
                  <a:t>、以及两个对应</a:t>
                </a:r>
                <a:r>
                  <a:rPr lang="en-US" altLang="zh-CN" sz="2000" kern="100" dirty="0">
                    <a:latin typeface="Times New Roman" panose="02020603050405020304" pitchFamily="18" charset="0"/>
                    <a:cs typeface="Times New Roman" panose="02020603050405020304" pitchFamily="18" charset="0"/>
                  </a:rPr>
                  <a:t>LA</a:t>
                </a:r>
                <a:r>
                  <a:rPr lang="zh-CN" altLang="en-US" sz="2000" kern="100" dirty="0">
                    <a:latin typeface="Times New Roman" panose="02020603050405020304" pitchFamily="18" charset="0"/>
                    <a:cs typeface="Times New Roman" panose="02020603050405020304" pitchFamily="18" charset="0"/>
                  </a:rPr>
                  <a:t>的</a:t>
                </a:r>
                <a14:m>
                  <m:oMath xmlns:m="http://schemas.openxmlformats.org/officeDocument/2006/math">
                    <m:r>
                      <a:rPr lang="en-US" altLang="zh-CN" sz="2000" i="1" kern="100">
                        <a:latin typeface="Cambria Math" panose="02040503050406030204" pitchFamily="18" charset="0"/>
                        <a:cs typeface="Times New Roman" panose="02020603050405020304" pitchFamily="18" charset="0"/>
                      </a:rPr>
                      <m:t>𝑙𝑎</m:t>
                    </m:r>
                    <m:r>
                      <a:rPr lang="en-US" altLang="zh-CN" sz="2000" i="1" kern="100">
                        <a:latin typeface="Cambria Math" panose="02040503050406030204" pitchFamily="18" charset="0"/>
                        <a:cs typeface="Times New Roman" panose="02020603050405020304" pitchFamily="18" charset="0"/>
                      </a:rPr>
                      <m:t>_</m:t>
                    </m:r>
                    <m:r>
                      <a:rPr lang="en-US" altLang="zh-CN" sz="2000" i="1" kern="100">
                        <a:latin typeface="Cambria Math" panose="02040503050406030204" pitchFamily="18" charset="0"/>
                        <a:cs typeface="Times New Roman" panose="02020603050405020304" pitchFamily="18" charset="0"/>
                      </a:rPr>
                      <m:t>𝑖𝑑</m:t>
                    </m:r>
                  </m:oMath>
                </a14:m>
                <a:r>
                  <a:rPr lang="zh-CN" altLang="en-US" sz="2000" kern="100" dirty="0">
                    <a:latin typeface="Times New Roman" panose="02020603050405020304" pitchFamily="18" charset="0"/>
                    <a:cs typeface="Times New Roman" panose="02020603050405020304" pitchFamily="18" charset="0"/>
                  </a:rPr>
                  <a:t>；</a:t>
                </a:r>
                <a:endParaRPr lang="en-US" altLang="zh-CN" sz="2000" kern="100" dirty="0">
                  <a:latin typeface="Times New Roman" panose="02020603050405020304" pitchFamily="18" charset="0"/>
                  <a:cs typeface="Times New Roman" panose="02020603050405020304" pitchFamily="18" charset="0"/>
                </a:endParaRPr>
              </a:p>
              <a:p>
                <a:pPr lvl="1" algn="just">
                  <a:lnSpc>
                    <a:spcPct val="150000"/>
                  </a:lnSpc>
                  <a:spcAft>
                    <a:spcPts val="0"/>
                  </a:spcAft>
                </a:pPr>
                <a:r>
                  <a:rPr lang="en-US" altLang="zh-CN" sz="2000" kern="100" dirty="0">
                    <a:latin typeface="Times New Roman" panose="02020603050405020304" pitchFamily="18" charset="0"/>
                    <a:cs typeface="Times New Roman" panose="02020603050405020304" pitchFamily="18" charset="0"/>
                  </a:rPr>
                  <a:t>MA</a:t>
                </a:r>
                <a:r>
                  <a:rPr lang="zh-CN" altLang="en-US" sz="2000" kern="100" dirty="0">
                    <a:latin typeface="Times New Roman" panose="02020603050405020304" pitchFamily="18" charset="0"/>
                    <a:cs typeface="Times New Roman" panose="02020603050405020304" pitchFamily="18" charset="0"/>
                  </a:rPr>
                  <a:t>的</a:t>
                </a:r>
                <a:r>
                  <a:rPr lang="en-US" altLang="zh-CN" sz="2000" kern="100" dirty="0">
                    <a:latin typeface="Times New Roman" panose="02020603050405020304" pitchFamily="18" charset="0"/>
                    <a:cs typeface="Times New Roman" panose="02020603050405020304" pitchFamily="18" charset="0"/>
                  </a:rPr>
                  <a:t>CRL Generator</a:t>
                </a:r>
                <a:r>
                  <a:rPr lang="zh-CN" altLang="en-US" sz="2000" kern="100" dirty="0">
                    <a:latin typeface="Times New Roman" panose="02020603050405020304" pitchFamily="18" charset="0"/>
                    <a:cs typeface="Times New Roman" panose="02020603050405020304" pitchFamily="18" charset="0"/>
                  </a:rPr>
                  <a:t>会签署</a:t>
                </a:r>
                <a:r>
                  <a:rPr lang="en-US" altLang="zh-CN" sz="2000" kern="100" dirty="0">
                    <a:latin typeface="Times New Roman" panose="02020603050405020304" pitchFamily="18" charset="0"/>
                    <a:cs typeface="Times New Roman" panose="02020603050405020304" pitchFamily="18" charset="0"/>
                  </a:rPr>
                  <a:t>CRL</a:t>
                </a:r>
                <a:r>
                  <a:rPr lang="zh-CN" altLang="en-US" sz="2000" kern="100" dirty="0">
                    <a:latin typeface="Times New Roman" panose="02020603050405020304" pitchFamily="18" charset="0"/>
                    <a:cs typeface="Times New Roman" panose="02020603050405020304" pitchFamily="18" charset="0"/>
                  </a:rPr>
                  <a:t>并发布</a:t>
                </a:r>
                <a:endParaRPr lang="en-US" altLang="zh-CN" sz="2000" kern="100" dirty="0">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457200" y="1268760"/>
                <a:ext cx="8229600" cy="4525963"/>
              </a:xfrm>
              <a:blipFill rotWithShape="1">
                <a:blip r:embed="rId1"/>
                <a:stretch>
                  <a:fillRect t="-1" r="-8" b="-6362"/>
                </a:stretch>
              </a:blipFill>
            </p:spPr>
            <p:txBody>
              <a:bodyPr/>
              <a:lstStyle/>
              <a:p>
                <a:r>
                  <a:rPr lang="zh-CN" altLang="en-US">
                    <a:noFill/>
                  </a:rPr>
                  <a:t> </a:t>
                </a:r>
              </a:p>
            </p:txBody>
          </p:sp>
        </mc:Fallback>
      </mc:AlternateContent>
      <p:sp>
        <p:nvSpPr>
          <p:cNvPr id="3" name="标题 2"/>
          <p:cNvSpPr>
            <a:spLocks noGrp="1"/>
          </p:cNvSpPr>
          <p:nvPr>
            <p:ph type="ctrTitle"/>
          </p:nvPr>
        </p:nvSpPr>
        <p:spPr/>
        <p:txBody>
          <a:bodyPr/>
          <a:lstStyle/>
          <a:p>
            <a:r>
              <a:rPr lang="en-US" altLang="zh-CN" dirty="0">
                <a:solidFill>
                  <a:srgbClr val="000000"/>
                </a:solidFill>
                <a:latin typeface="Times New Roman" panose="02020603050405020304" pitchFamily="18" charset="0"/>
                <a:cs typeface="Times New Roman" panose="02020603050405020304" pitchFamily="18" charset="0"/>
              </a:rPr>
              <a:t>SCMS</a:t>
            </a:r>
            <a:r>
              <a:rPr lang="zh-CN" altLang="en-US" dirty="0">
                <a:solidFill>
                  <a:srgbClr val="000000"/>
                </a:solidFill>
                <a:latin typeface="Times New Roman" panose="02020603050405020304" pitchFamily="18" charset="0"/>
                <a:cs typeface="Times New Roman" panose="02020603050405020304" pitchFamily="18" charset="0"/>
              </a:rPr>
              <a:t>系统的假名证书撤销过程</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en-US" altLang="zh-CN" dirty="0">
                <a:solidFill>
                  <a:srgbClr val="000000"/>
                </a:solidFill>
                <a:latin typeface="Times New Roman" panose="02020603050405020304" pitchFamily="18" charset="0"/>
                <a:cs typeface="Times New Roman" panose="02020603050405020304" pitchFamily="18" charset="0"/>
              </a:rPr>
              <a:t>SCMS</a:t>
            </a:r>
            <a:r>
              <a:rPr lang="zh-CN" altLang="en-US" dirty="0">
                <a:solidFill>
                  <a:srgbClr val="000000"/>
                </a:solidFill>
                <a:latin typeface="Times New Roman" panose="02020603050405020304" pitchFamily="18" charset="0"/>
                <a:cs typeface="Times New Roman" panose="02020603050405020304" pitchFamily="18" charset="0"/>
              </a:rPr>
              <a:t>系统的假名证书撤销过程</a:t>
            </a:r>
            <a:endParaRPr lang="zh-CN" altLang="en-US"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962785" y="1556792"/>
            <a:ext cx="7218429" cy="4536504"/>
          </a:xfrm>
          <a:prstGeom prst="rect">
            <a:avLst/>
          </a:prstGeom>
        </p:spPr>
      </p:pic>
      <p:sp>
        <p:nvSpPr>
          <p:cNvPr id="7" name="矩形 6"/>
          <p:cNvSpPr/>
          <p:nvPr/>
        </p:nvSpPr>
        <p:spPr>
          <a:xfrm>
            <a:off x="1259632" y="2564904"/>
            <a:ext cx="1656184" cy="1656184"/>
          </a:xfrm>
          <a:prstGeom prst="rect">
            <a:avLst/>
          </a:prstGeom>
          <a:noFill/>
          <a:ln>
            <a:solidFill>
              <a:srgbClr val="F08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95536" y="1640003"/>
            <a:ext cx="1844282" cy="923330"/>
          </a:xfrm>
          <a:prstGeom prst="rect">
            <a:avLst/>
          </a:prstGeom>
          <a:noFill/>
        </p:spPr>
        <p:txBody>
          <a:bodyPr wrap="square" rtlCol="0">
            <a:spAutoFit/>
          </a:bodyPr>
          <a:lstStyle/>
          <a:p>
            <a:r>
              <a:rPr lang="en-US" altLang="zh-CN" dirty="0">
                <a:solidFill>
                  <a:srgbClr val="F08700"/>
                </a:solidFill>
                <a:latin typeface="Times New Roman" panose="02020603050405020304" pitchFamily="18" charset="0"/>
                <a:cs typeface="Times New Roman" panose="02020603050405020304" pitchFamily="18" charset="0"/>
              </a:rPr>
              <a:t>Step1</a:t>
            </a:r>
            <a:r>
              <a:rPr lang="zh-CN" altLang="en-US" dirty="0">
                <a:solidFill>
                  <a:srgbClr val="F08700"/>
                </a:solidFill>
                <a:latin typeface="Times New Roman" panose="02020603050405020304" pitchFamily="18" charset="0"/>
                <a:cs typeface="Times New Roman" panose="02020603050405020304" pitchFamily="18" charset="0"/>
              </a:rPr>
              <a:t>和</a:t>
            </a:r>
            <a:r>
              <a:rPr lang="en-US" altLang="zh-CN" dirty="0">
                <a:solidFill>
                  <a:srgbClr val="F08700"/>
                </a:solidFill>
                <a:latin typeface="Times New Roman" panose="02020603050405020304" pitchFamily="18" charset="0"/>
                <a:cs typeface="Times New Roman" panose="02020603050405020304" pitchFamily="18" charset="0"/>
              </a:rPr>
              <a:t>2</a:t>
            </a:r>
            <a:r>
              <a:rPr lang="zh-CN" altLang="en-US" dirty="0">
                <a:solidFill>
                  <a:srgbClr val="F08700"/>
                </a:solidFill>
                <a:latin typeface="Times New Roman" panose="02020603050405020304" pitchFamily="18" charset="0"/>
                <a:cs typeface="Times New Roman" panose="02020603050405020304" pitchFamily="18" charset="0"/>
              </a:rPr>
              <a:t>是错误行为监测步骤，此处不详述</a:t>
            </a:r>
            <a:endParaRPr lang="zh-CN" altLang="en-US" dirty="0">
              <a:solidFill>
                <a:srgbClr val="F087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539552" y="1268760"/>
                <a:ext cx="8229600" cy="4525963"/>
              </a:xfrm>
            </p:spPr>
            <p:txBody>
              <a:bodyPr/>
              <a:lstStyle/>
              <a:p>
                <a:pPr>
                  <a:lnSpc>
                    <a:spcPct val="150000"/>
                  </a:lnSpc>
                </a:pPr>
                <a:r>
                  <a:rPr lang="en-US" altLang="zh-CN" sz="2800" dirty="0">
                    <a:solidFill>
                      <a:schemeClr val="tx1"/>
                    </a:solidFill>
                    <a:latin typeface="Times New Roman" panose="02020603050405020304" pitchFamily="18" charset="0"/>
                    <a:cs typeface="Times New Roman" panose="02020603050405020304" pitchFamily="18" charset="0"/>
                  </a:rPr>
                  <a:t>SCMS</a:t>
                </a:r>
                <a:r>
                  <a:rPr lang="zh-CN" altLang="en-US" sz="2800" dirty="0">
                    <a:solidFill>
                      <a:schemeClr val="tx1"/>
                    </a:solidFill>
                    <a:latin typeface="Times New Roman" panose="02020603050405020304" pitchFamily="18" charset="0"/>
                    <a:cs typeface="Times New Roman" panose="02020603050405020304" pitchFamily="18" charset="0"/>
                  </a:rPr>
                  <a:t>组件中</a:t>
                </a:r>
                <a:endParaRPr lang="en-US" altLang="zh-CN" sz="2800" dirty="0">
                  <a:solidFill>
                    <a:schemeClr val="tx1"/>
                  </a:solidFill>
                  <a:latin typeface="Times New Roman" panose="02020603050405020304" pitchFamily="18" charset="0"/>
                  <a:cs typeface="Times New Roman" panose="02020603050405020304" pitchFamily="18" charset="0"/>
                </a:endParaRPr>
              </a:p>
              <a:p>
                <a:pPr lvl="1">
                  <a:lnSpc>
                    <a:spcPct val="150000"/>
                  </a:lnSpc>
                </a:pPr>
                <a:r>
                  <a:rPr lang="en-US" altLang="zh-CN" sz="2400" dirty="0">
                    <a:solidFill>
                      <a:schemeClr val="tx1"/>
                    </a:solidFill>
                    <a:latin typeface="Times New Roman" panose="02020603050405020304" pitchFamily="18" charset="0"/>
                    <a:cs typeface="Times New Roman" panose="02020603050405020304" pitchFamily="18" charset="0"/>
                  </a:rPr>
                  <a:t>PCA</a:t>
                </a:r>
                <a:r>
                  <a:rPr lang="zh-CN" altLang="en-US" sz="2400" dirty="0">
                    <a:solidFill>
                      <a:schemeClr val="tx1"/>
                    </a:solidFill>
                    <a:latin typeface="Times New Roman" panose="02020603050405020304" pitchFamily="18" charset="0"/>
                    <a:cs typeface="Times New Roman" panose="02020603050405020304" pitchFamily="18" charset="0"/>
                  </a:rPr>
                  <a:t>是唯一知道假名证书最终内容的，但并不知道该证书对应的实名证书。</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a:lnSpc>
                    <a:spcPct val="150000"/>
                  </a:lnSpc>
                </a:pPr>
                <a:r>
                  <a:rPr lang="en-US" altLang="zh-CN" sz="2400" dirty="0">
                    <a:solidFill>
                      <a:schemeClr val="tx1"/>
                    </a:solidFill>
                    <a:latin typeface="Times New Roman" panose="02020603050405020304" pitchFamily="18" charset="0"/>
                    <a:cs typeface="Times New Roman" panose="02020603050405020304" pitchFamily="18" charset="0"/>
                  </a:rPr>
                  <a:t>PCA</a:t>
                </a:r>
                <a:r>
                  <a:rPr lang="zh-CN" altLang="en-US" sz="2400" dirty="0">
                    <a:solidFill>
                      <a:schemeClr val="tx1"/>
                    </a:solidFill>
                    <a:latin typeface="Times New Roman" panose="02020603050405020304" pitchFamily="18" charset="0"/>
                    <a:cs typeface="Times New Roman" panose="02020603050405020304" pitchFamily="18" charset="0"/>
                  </a:rPr>
                  <a:t>记录</a:t>
                </a:r>
                <a:r>
                  <a:rPr lang="en-US" altLang="zh-CN" sz="2400" dirty="0">
                    <a:solidFill>
                      <a:schemeClr val="tx1"/>
                    </a:solidFill>
                    <a:latin typeface="Times New Roman" panose="02020603050405020304" pitchFamily="18" charset="0"/>
                    <a:cs typeface="Times New Roman" panose="02020603050405020304" pitchFamily="18" charset="0"/>
                  </a:rPr>
                  <a:t>Hash(RA-to-PCA cert request)</a:t>
                </a:r>
                <a:r>
                  <a:rPr lang="zh-CN" altLang="en-US" sz="2400" dirty="0">
                    <a:solidFill>
                      <a:schemeClr val="tx1"/>
                    </a:solidFill>
                    <a:latin typeface="Times New Roman" panose="02020603050405020304" pitchFamily="18" charset="0"/>
                    <a:cs typeface="Times New Roman" panose="02020603050405020304" pitchFamily="18" charset="0"/>
                  </a:rPr>
                  <a:t>值与假名证书的对应关系，可用于撤销时的查询。</a:t>
                </a:r>
                <a:endParaRPr lang="en-US" altLang="zh-CN" sz="2400" dirty="0">
                  <a:solidFill>
                    <a:schemeClr val="tx1"/>
                  </a:solidFill>
                  <a:latin typeface="Times New Roman" panose="02020603050405020304" pitchFamily="18" charset="0"/>
                  <a:cs typeface="Times New Roman" panose="02020603050405020304" pitchFamily="18" charset="0"/>
                </a:endParaRPr>
              </a:p>
              <a:p>
                <a:pPr lvl="1">
                  <a:lnSpc>
                    <a:spcPct val="150000"/>
                  </a:lnSpc>
                </a:pPr>
                <a:r>
                  <a:rPr lang="en-US" altLang="zh-CN" sz="2400" b="1" dirty="0">
                    <a:solidFill>
                      <a:schemeClr val="tx1"/>
                    </a:solidFill>
                    <a:latin typeface="Times New Roman" panose="02020603050405020304" pitchFamily="18" charset="0"/>
                    <a:cs typeface="Times New Roman" panose="02020603050405020304" pitchFamily="18" charset="0"/>
                  </a:rPr>
                  <a:t>RA</a:t>
                </a:r>
                <a:r>
                  <a:rPr lang="zh-CN" altLang="en-US" sz="2400" dirty="0">
                    <a:solidFill>
                      <a:schemeClr val="tx1"/>
                    </a:solidFill>
                    <a:latin typeface="Times New Roman" panose="02020603050405020304" pitchFamily="18" charset="0"/>
                    <a:cs typeface="Times New Roman" panose="02020603050405020304" pitchFamily="18" charset="0"/>
                  </a:rPr>
                  <a:t>记录</a:t>
                </a:r>
                <a:r>
                  <a:rPr lang="en-US" altLang="zh-CN" sz="2400" dirty="0">
                    <a:solidFill>
                      <a:schemeClr val="tx1"/>
                    </a:solidFill>
                    <a:latin typeface="Times New Roman" panose="02020603050405020304" pitchFamily="18" charset="0"/>
                    <a:cs typeface="Times New Roman" panose="02020603050405020304" pitchFamily="18" charset="0"/>
                  </a:rPr>
                  <a:t>Hash(RA-to-PCA cert request)</a:t>
                </a:r>
                <a:r>
                  <a:rPr lang="zh-CN" altLang="en-US" sz="2400" dirty="0">
                    <a:solidFill>
                      <a:schemeClr val="tx1"/>
                    </a:solidFill>
                    <a:latin typeface="Times New Roman" panose="02020603050405020304" pitchFamily="18" charset="0"/>
                    <a:cs typeface="Times New Roman" panose="02020603050405020304" pitchFamily="18" charset="0"/>
                  </a:rPr>
                  <a:t>信息可以恢复出对应的注册证书及链接值链标识</a:t>
                </a:r>
                <a:r>
                  <a:rPr lang="en-US" altLang="zh-CN" sz="2400" dirty="0">
                    <a:solidFill>
                      <a:schemeClr val="tx1"/>
                    </a:solidFill>
                    <a:latin typeface="Times New Roman" panose="02020603050405020304" pitchFamily="18" charset="0"/>
                    <a:cs typeface="Times New Roman" panose="02020603050405020304" pitchFamily="18" charset="0"/>
                  </a:rPr>
                  <a:t>LCI</a:t>
                </a:r>
                <a:r>
                  <a:rPr lang="zh-CN" altLang="en-US"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Times New Roman" panose="02020603050405020304" pitchFamily="18" charset="0"/>
                    <a:cs typeface="Times New Roman" panose="02020603050405020304" pitchFamily="18" charset="0"/>
                  </a:rPr>
                  <a:t>RA</a:t>
                </a:r>
                <a:r>
                  <a:rPr lang="zh-CN" altLang="en-US" sz="2400" dirty="0">
                    <a:solidFill>
                      <a:schemeClr val="tx1"/>
                    </a:solidFill>
                    <a:latin typeface="Times New Roman" panose="02020603050405020304" pitchFamily="18" charset="0"/>
                    <a:cs typeface="Times New Roman" panose="02020603050405020304" pitchFamily="18" charset="0"/>
                  </a:rPr>
                  <a:t>并不知道</a:t>
                </a:r>
                <a:r>
                  <a:rPr lang="en-US" altLang="zh-CN" sz="2400" dirty="0">
                    <a:solidFill>
                      <a:schemeClr val="tx1"/>
                    </a:solidFill>
                    <a:latin typeface="Times New Roman" panose="02020603050405020304" pitchFamily="18" charset="0"/>
                    <a:cs typeface="Times New Roman" panose="02020603050405020304" pitchFamily="18" charset="0"/>
                  </a:rPr>
                  <a:t>LCI</a:t>
                </a:r>
                <a:r>
                  <a:rPr lang="zh-CN" altLang="en-US" sz="2400" dirty="0">
                    <a:solidFill>
                      <a:schemeClr val="tx1"/>
                    </a:solidFill>
                    <a:latin typeface="Times New Roman" panose="02020603050405020304" pitchFamily="18" charset="0"/>
                    <a:cs typeface="Times New Roman" panose="02020603050405020304" pitchFamily="18" charset="0"/>
                  </a:rPr>
                  <a:t>以及预链接值</a:t>
                </a:r>
                <a14:m>
                  <m:oMath xmlns:m="http://schemas.openxmlformats.org/officeDocument/2006/math">
                    <m:r>
                      <a:rPr lang="en-US" altLang="zh-CN" sz="2400" i="1" dirty="0" smtClean="0">
                        <a:solidFill>
                          <a:schemeClr val="tx1"/>
                        </a:solidFill>
                        <a:latin typeface="Cambria Math" panose="02040503050406030204" pitchFamily="18" charset="0"/>
                        <a:cs typeface="Times New Roman" panose="02020603050405020304" pitchFamily="18" charset="0"/>
                      </a:rPr>
                      <m:t>𝑝𝑙𝑣</m:t>
                    </m:r>
                  </m:oMath>
                </a14:m>
                <a:r>
                  <a:rPr lang="zh-CN" altLang="en-US" sz="2400" dirty="0">
                    <a:solidFill>
                      <a:schemeClr val="tx1"/>
                    </a:solidFill>
                    <a:latin typeface="Times New Roman" panose="02020603050405020304" pitchFamily="18" charset="0"/>
                    <a:cs typeface="Times New Roman" panose="02020603050405020304" pitchFamily="18" charset="0"/>
                  </a:rPr>
                  <a:t>的具体值</a:t>
                </a:r>
                <a:r>
                  <a:rPr lang="en-US" altLang="zh-CN" sz="2400" dirty="0">
                    <a:solidFill>
                      <a:schemeClr val="tx1"/>
                    </a:solidFill>
                    <a:latin typeface="Times New Roman" panose="02020603050405020304" pitchFamily="18" charset="0"/>
                    <a:cs typeface="Times New Roman" panose="02020603050405020304" pitchFamily="18" charset="0"/>
                  </a:rPr>
                  <a:t> </a:t>
                </a:r>
                <a:r>
                  <a:rPr lang="zh-CN" altLang="en-US" sz="2400" dirty="0">
                    <a:solidFill>
                      <a:schemeClr val="tx1"/>
                    </a:solidFill>
                    <a:latin typeface="Times New Roman" panose="02020603050405020304" pitchFamily="18" charset="0"/>
                    <a:cs typeface="Times New Roman" panose="02020603050405020304" pitchFamily="18" charset="0"/>
                  </a:rPr>
                  <a:t>因为是</a:t>
                </a:r>
                <a:r>
                  <a:rPr lang="en-US" altLang="zh-CN" sz="2400" dirty="0">
                    <a:solidFill>
                      <a:schemeClr val="tx1"/>
                    </a:solidFill>
                    <a:latin typeface="Times New Roman" panose="02020603050405020304" pitchFamily="18" charset="0"/>
                    <a:cs typeface="Times New Roman" panose="02020603050405020304" pitchFamily="18" charset="0"/>
                  </a:rPr>
                  <a:t>LA(</a:t>
                </a:r>
                <a:r>
                  <a:rPr lang="zh-CN" altLang="en-US" sz="2400" dirty="0">
                    <a:solidFill>
                      <a:schemeClr val="tx1"/>
                    </a:solidFill>
                    <a:latin typeface="Times New Roman" panose="02020603050405020304" pitchFamily="18" charset="0"/>
                    <a:cs typeface="Times New Roman" panose="02020603050405020304" pitchFamily="18" charset="0"/>
                  </a:rPr>
                  <a:t>加密</a:t>
                </a:r>
                <a:r>
                  <a:rPr lang="en-US" altLang="zh-CN" sz="2400" dirty="0">
                    <a:solidFill>
                      <a:schemeClr val="tx1"/>
                    </a:solidFill>
                    <a:latin typeface="Times New Roman" panose="02020603050405020304" pitchFamily="18" charset="0"/>
                    <a:cs typeface="Times New Roman" panose="02020603050405020304" pitchFamily="18" charset="0"/>
                  </a:rPr>
                  <a:t>)</a:t>
                </a:r>
                <a:r>
                  <a:rPr lang="en-US" altLang="zh-CN" sz="24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⟹RA ⟹PCA</a:t>
                </a:r>
                <a:endParaRPr lang="en-US" altLang="zh-CN" sz="2400" dirty="0">
                  <a:solidFill>
                    <a:schemeClr val="tx1"/>
                  </a:solidFill>
                  <a:latin typeface="Times New Roman" panose="02020603050405020304" pitchFamily="18" charset="0"/>
                  <a:cs typeface="Times New Roman" panose="02020603050405020304" pitchFamily="18" charset="0"/>
                </a:endParaRPr>
              </a:p>
            </p:txBody>
          </p:sp>
        </mc:Choice>
        <mc:Fallback>
          <p:sp>
            <p:nvSpPr>
              <p:cNvPr id="2" name="内容占位符 1"/>
              <p:cNvSpPr>
                <a:spLocks noRot="1" noChangeAspect="1" noMove="1" noResize="1" noEditPoints="1" noAdjustHandles="1" noChangeArrowheads="1" noChangeShapeType="1" noTextEdit="1"/>
              </p:cNvSpPr>
              <p:nvPr>
                <p:ph idx="1"/>
              </p:nvPr>
            </p:nvSpPr>
            <p:spPr>
              <a:xfrm>
                <a:off x="539552" y="1268760"/>
                <a:ext cx="8229600" cy="4525963"/>
              </a:xfrm>
              <a:blipFill rotWithShape="1">
                <a:blip r:embed="rId1"/>
                <a:stretch>
                  <a:fillRect l="-5" t="-1" r="5" b="-6937"/>
                </a:stretch>
              </a:blipFill>
            </p:spPr>
            <p:txBody>
              <a:bodyPr/>
              <a:lstStyle/>
              <a:p>
                <a:r>
                  <a:rPr lang="zh-CN" altLang="en-US">
                    <a:noFill/>
                  </a:rPr>
                  <a:t> </a:t>
                </a:r>
              </a:p>
            </p:txBody>
          </p:sp>
        </mc:Fallback>
      </mc:AlternateContent>
      <p:sp>
        <p:nvSpPr>
          <p:cNvPr id="3" name="标题 2"/>
          <p:cNvSpPr>
            <a:spLocks noGrp="1"/>
          </p:cNvSpPr>
          <p:nvPr>
            <p:ph type="ctrTitle"/>
          </p:nvPr>
        </p:nvSpPr>
        <p:spPr>
          <a:xfrm>
            <a:off x="611560" y="357807"/>
            <a:ext cx="8424936" cy="792089"/>
          </a:xfrm>
        </p:spPr>
        <p:txBody>
          <a:bodyPr/>
          <a:lstStyle/>
          <a:p>
            <a:r>
              <a:rPr lang="en-US" altLang="zh-CN" dirty="0">
                <a:solidFill>
                  <a:srgbClr val="000000"/>
                </a:solidFill>
                <a:latin typeface="Times New Roman" panose="02020603050405020304" pitchFamily="18" charset="0"/>
                <a:cs typeface="Times New Roman" panose="02020603050405020304" pitchFamily="18" charset="0"/>
              </a:rPr>
              <a:t>SCMS</a:t>
            </a:r>
            <a:r>
              <a:rPr lang="zh-CN" altLang="en-US" dirty="0">
                <a:solidFill>
                  <a:srgbClr val="000000"/>
                </a:solidFill>
                <a:latin typeface="Times New Roman" panose="02020603050405020304" pitchFamily="18" charset="0"/>
                <a:cs typeface="Times New Roman" panose="02020603050405020304" pitchFamily="18" charset="0"/>
              </a:rPr>
              <a:t>系统的假名证书撤销过程</a:t>
            </a:r>
            <a:r>
              <a:rPr lang="en-US" altLang="zh-CN" dirty="0">
                <a:solidFill>
                  <a:srgbClr val="000000"/>
                </a:solidFill>
                <a:latin typeface="Times New Roman" panose="02020603050405020304" pitchFamily="18" charset="0"/>
                <a:cs typeface="Times New Roman" panose="02020603050405020304" pitchFamily="18" charset="0"/>
              </a:rPr>
              <a:t>—</a:t>
            </a:r>
            <a:r>
              <a:rPr lang="zh-CN" altLang="en-US" dirty="0">
                <a:solidFill>
                  <a:srgbClr val="000000"/>
                </a:solidFill>
                <a:latin typeface="Times New Roman" panose="02020603050405020304" pitchFamily="18" charset="0"/>
                <a:cs typeface="Times New Roman" panose="02020603050405020304" pitchFamily="18" charset="0"/>
              </a:rPr>
              <a:t>分析</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4784"/>
            <a:ext cx="8229600" cy="4525963"/>
          </a:xfrm>
        </p:spPr>
        <p:txBody>
          <a:bodyPr/>
          <a:lstStyle/>
          <a:p>
            <a:pPr>
              <a:lnSpc>
                <a:spcPct val="150000"/>
              </a:lnSpc>
            </a:pPr>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中</a:t>
            </a:r>
            <a:r>
              <a:rPr lang="en-US" altLang="zh-CN" dirty="0">
                <a:latin typeface="Times New Roman" panose="02020603050405020304" pitchFamily="18" charset="0"/>
                <a:cs typeface="Times New Roman" panose="02020603050405020304" pitchFamily="18" charset="0"/>
              </a:rPr>
              <a:t>V2V</a:t>
            </a:r>
            <a:r>
              <a:rPr lang="zh-CN" altLang="en-US" dirty="0">
                <a:latin typeface="Times New Roman" panose="02020603050405020304" pitchFamily="18" charset="0"/>
                <a:cs typeface="Times New Roman" panose="02020603050405020304" pitchFamily="18" charset="0"/>
              </a:rPr>
              <a:t>通信的特点</a:t>
            </a:r>
            <a:endParaRPr lang="en-US" altLang="zh-CN" dirty="0">
              <a:latin typeface="Times New Roman" panose="02020603050405020304" pitchFamily="18" charset="0"/>
              <a:cs typeface="Times New Roman" panose="02020603050405020304" pitchFamily="18" charset="0"/>
            </a:endParaRPr>
          </a:p>
          <a:p>
            <a:pPr lvl="1">
              <a:lnSpc>
                <a:spcPct val="150000"/>
              </a:lnSpc>
            </a:pPr>
            <a:r>
              <a:rPr lang="zh-CN" altLang="en-US" dirty="0">
                <a:latin typeface="Times New Roman" panose="02020603050405020304" pitchFamily="18" charset="0"/>
                <a:cs typeface="Times New Roman" panose="02020603050405020304" pitchFamily="18" charset="0"/>
              </a:rPr>
              <a:t>每秒几十次的位置广播，低延迟、快速</a:t>
            </a:r>
            <a:endParaRPr lang="en-US" altLang="zh-CN" dirty="0">
              <a:latin typeface="Times New Roman" panose="02020603050405020304" pitchFamily="18" charset="0"/>
              <a:cs typeface="Times New Roman" panose="02020603050405020304" pitchFamily="18" charset="0"/>
            </a:endParaRPr>
          </a:p>
          <a:p>
            <a:pPr lvl="2">
              <a:lnSpc>
                <a:spcPct val="150000"/>
              </a:lnSpc>
            </a:pPr>
            <a:r>
              <a:rPr lang="zh-CN" altLang="en-US" dirty="0">
                <a:latin typeface="Times New Roman" panose="02020603050405020304" pitchFamily="18" charset="0"/>
                <a:cs typeface="Times New Roman" panose="02020603050405020304" pitchFamily="18" charset="0"/>
              </a:rPr>
              <a:t>隐式证书</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短</a:t>
            </a:r>
            <a:endParaRPr lang="en-US" altLang="zh-CN" dirty="0">
              <a:latin typeface="Times New Roman" panose="02020603050405020304" pitchFamily="18" charset="0"/>
              <a:cs typeface="Times New Roman" panose="02020603050405020304" pitchFamily="18" charset="0"/>
            </a:endParaRPr>
          </a:p>
          <a:p>
            <a:pPr lvl="2">
              <a:lnSpc>
                <a:spcPct val="150000"/>
              </a:lnSpc>
            </a:pPr>
            <a:r>
              <a:rPr lang="en-US" altLang="zh-CN" b="1" dirty="0">
                <a:latin typeface="Times New Roman" panose="02020603050405020304" pitchFamily="18" charset="0"/>
                <a:cs typeface="Times New Roman" panose="02020603050405020304" pitchFamily="18" charset="0"/>
              </a:rPr>
              <a:t>COER</a:t>
            </a:r>
            <a:r>
              <a:rPr lang="zh-CN" altLang="en-US" b="1" dirty="0">
                <a:latin typeface="Times New Roman" panose="02020603050405020304" pitchFamily="18" charset="0"/>
                <a:cs typeface="Times New Roman" panose="02020603050405020304" pitchFamily="18" charset="0"/>
              </a:rPr>
              <a:t>编码</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短（相比</a:t>
            </a:r>
            <a:r>
              <a:rPr lang="en-US" altLang="zh-CN" b="1" dirty="0">
                <a:latin typeface="Times New Roman" panose="02020603050405020304" pitchFamily="18" charset="0"/>
                <a:cs typeface="Times New Roman" panose="02020603050405020304" pitchFamily="18" charset="0"/>
              </a:rPr>
              <a:t>DER</a:t>
            </a:r>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lvl="3">
              <a:lnSpc>
                <a:spcPct val="150000"/>
              </a:lnSpc>
            </a:pPr>
            <a:r>
              <a:rPr lang="zh-CN" altLang="en-US" b="1" dirty="0">
                <a:latin typeface="Times New Roman" panose="02020603050405020304" pitchFamily="18" charset="0"/>
                <a:cs typeface="Times New Roman" panose="02020603050405020304" pitchFamily="18" charset="0"/>
              </a:rPr>
              <a:t>不同的编码方式 </a:t>
            </a:r>
            <a:r>
              <a:rPr lang="en-US" altLang="zh-CN" b="1" dirty="0">
                <a:latin typeface="Times New Roman" panose="02020603050405020304" pitchFamily="18" charset="0"/>
                <a:cs typeface="Times New Roman" panose="02020603050405020304" pitchFamily="18" charset="0"/>
              </a:rPr>
              <a:t>Canonical</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Octet Encoding Rules (COER)</a:t>
            </a:r>
            <a:endParaRPr lang="en-US" altLang="zh-CN" b="1" dirty="0">
              <a:latin typeface="Times New Roman" panose="02020603050405020304" pitchFamily="18" charset="0"/>
              <a:cs typeface="Times New Roman" panose="02020603050405020304" pitchFamily="18" charset="0"/>
            </a:endParaRPr>
          </a:p>
          <a:p>
            <a:pPr lvl="3">
              <a:lnSpc>
                <a:spcPct val="150000"/>
              </a:lnSpc>
            </a:pPr>
            <a:r>
              <a:rPr lang="en-US" altLang="zh-CN" b="1" dirty="0">
                <a:latin typeface="Times New Roman" panose="02020603050405020304" pitchFamily="18" charset="0"/>
                <a:cs typeface="Times New Roman" panose="02020603050405020304" pitchFamily="18" charset="0"/>
              </a:rPr>
              <a:t>COER</a:t>
            </a:r>
            <a:r>
              <a:rPr lang="zh-CN" altLang="en-US" b="1"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 Canonical Octet Encoding Rules </a:t>
            </a:r>
            <a:r>
              <a:rPr lang="zh-CN" altLang="en-US" b="1" dirty="0">
                <a:latin typeface="Times New Roman" panose="02020603050405020304" pitchFamily="18" charset="0"/>
                <a:cs typeface="Times New Roman" panose="02020603050405020304" pitchFamily="18" charset="0"/>
              </a:rPr>
              <a:t>）是</a:t>
            </a:r>
            <a:r>
              <a:rPr lang="en-US" altLang="zh-CN" b="1" dirty="0">
                <a:latin typeface="Times New Roman" panose="02020603050405020304" pitchFamily="18" charset="0"/>
                <a:cs typeface="Times New Roman" panose="02020603050405020304" pitchFamily="18" charset="0"/>
              </a:rPr>
              <a:t>OER</a:t>
            </a:r>
            <a:r>
              <a:rPr lang="zh-CN" altLang="en-US" b="1" dirty="0">
                <a:latin typeface="Times New Roman" panose="02020603050405020304" pitchFamily="18" charset="0"/>
                <a:cs typeface="Times New Roman" panose="02020603050405020304" pitchFamily="18" charset="0"/>
              </a:rPr>
              <a:t>的特殊情况；（详参 </a:t>
            </a:r>
            <a:r>
              <a:rPr lang="en-US" altLang="zh-CN" b="1" dirty="0">
                <a:latin typeface="Times New Roman" panose="02020603050405020304" pitchFamily="18" charset="0"/>
                <a:cs typeface="Times New Roman" panose="02020603050405020304" pitchFamily="18" charset="0"/>
              </a:rPr>
              <a:t>ITU-T X.696</a:t>
            </a:r>
            <a:r>
              <a:rPr lang="zh-CN" altLang="en-US" b="1" dirty="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总结</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4784"/>
            <a:ext cx="8229600" cy="4525963"/>
          </a:xfrm>
        </p:spPr>
        <p:txBody>
          <a:bodyPr/>
          <a:lstStyle/>
          <a:p>
            <a:pPr>
              <a:lnSpc>
                <a:spcPct val="150000"/>
              </a:lnSpc>
            </a:pPr>
            <a:r>
              <a:rPr lang="zh-CN" altLang="en-US" dirty="0">
                <a:latin typeface="Times New Roman" panose="02020603050405020304" pitchFamily="18" charset="0"/>
                <a:cs typeface="Times New Roman" panose="02020603050405020304" pitchFamily="18" charset="0"/>
              </a:rPr>
              <a:t>车联网</a:t>
            </a:r>
            <a:r>
              <a:rPr lang="en-US" altLang="zh-CN" dirty="0">
                <a:latin typeface="Times New Roman" panose="02020603050405020304" pitchFamily="18" charset="0"/>
                <a:cs typeface="Times New Roman" panose="02020603050405020304" pitchFamily="18" charset="0"/>
              </a:rPr>
              <a:t>V2V</a:t>
            </a:r>
            <a:r>
              <a:rPr lang="zh-CN" altLang="en-US" dirty="0">
                <a:latin typeface="Times New Roman" panose="02020603050405020304" pitchFamily="18" charset="0"/>
                <a:cs typeface="Times New Roman" panose="02020603050405020304" pitchFamily="18" charset="0"/>
              </a:rPr>
              <a:t>通信的特点</a:t>
            </a:r>
            <a:endParaRPr lang="en-US" altLang="zh-CN" dirty="0">
              <a:latin typeface="Times New Roman" panose="02020603050405020304" pitchFamily="18" charset="0"/>
              <a:cs typeface="Times New Roman" panose="02020603050405020304" pitchFamily="18" charset="0"/>
            </a:endParaRPr>
          </a:p>
          <a:p>
            <a:pPr lvl="1">
              <a:lnSpc>
                <a:spcPct val="150000"/>
              </a:lnSpc>
            </a:pPr>
            <a:r>
              <a:rPr lang="zh-CN" altLang="en-US" dirty="0">
                <a:latin typeface="Times New Roman" panose="02020603050405020304" pitchFamily="18" charset="0"/>
                <a:cs typeface="Times New Roman" panose="02020603050405020304" pitchFamily="18" charset="0"/>
              </a:rPr>
              <a:t>隐私保护（联系了虚拟世界和现实世界）</a:t>
            </a:r>
            <a:endParaRPr lang="en-US" altLang="zh-CN" dirty="0">
              <a:latin typeface="Times New Roman" panose="02020603050405020304" pitchFamily="18" charset="0"/>
              <a:cs typeface="Times New Roman" panose="02020603050405020304" pitchFamily="18" charset="0"/>
            </a:endParaRPr>
          </a:p>
          <a:p>
            <a:pPr lvl="2">
              <a:lnSpc>
                <a:spcPct val="150000"/>
              </a:lnSpc>
            </a:pPr>
            <a:r>
              <a:rPr lang="zh-CN" altLang="en-US" dirty="0">
                <a:latin typeface="Times New Roman" panose="02020603050405020304" pitchFamily="18" charset="0"/>
                <a:cs typeface="Times New Roman" panose="02020603050405020304" pitchFamily="18" charset="0"/>
              </a:rPr>
              <a:t>批量假名证书的申请</a:t>
            </a:r>
            <a:endParaRPr lang="en-US" altLang="zh-CN" dirty="0">
              <a:latin typeface="Times New Roman" panose="02020603050405020304" pitchFamily="18" charset="0"/>
              <a:cs typeface="Times New Roman" panose="02020603050405020304" pitchFamily="18" charset="0"/>
            </a:endParaRPr>
          </a:p>
          <a:p>
            <a:pPr lvl="2">
              <a:lnSpc>
                <a:spcPct val="150000"/>
              </a:lnSpc>
            </a:pPr>
            <a:r>
              <a:rPr lang="en-US" altLang="zh-CN" dirty="0">
                <a:latin typeface="Times New Roman" panose="02020603050405020304" pitchFamily="18" charset="0"/>
                <a:cs typeface="Times New Roman" panose="02020603050405020304" pitchFamily="18" charset="0"/>
              </a:rPr>
              <a:t>LA</a:t>
            </a:r>
            <a:r>
              <a:rPr lang="zh-CN" altLang="en-US" dirty="0">
                <a:latin typeface="Times New Roman" panose="02020603050405020304" pitchFamily="18" charset="0"/>
                <a:cs typeface="Times New Roman" panose="02020603050405020304" pitchFamily="18" charset="0"/>
              </a:rPr>
              <a:t>设计、</a:t>
            </a:r>
            <a:r>
              <a:rPr lang="en-US" altLang="zh-CN" dirty="0">
                <a:latin typeface="Times New Roman" panose="02020603050405020304" pitchFamily="18" charset="0"/>
                <a:cs typeface="Times New Roman" panose="02020603050405020304" pitchFamily="18" charset="0"/>
              </a:rPr>
              <a:t>Butterfly</a:t>
            </a:r>
            <a:r>
              <a:rPr lang="zh-CN" altLang="en-US" dirty="0">
                <a:latin typeface="Times New Roman" panose="02020603050405020304" pitchFamily="18" charset="0"/>
                <a:cs typeface="Times New Roman" panose="02020603050405020304" pitchFamily="18" charset="0"/>
              </a:rPr>
              <a:t>扩张</a:t>
            </a:r>
            <a:endParaRPr lang="en-US" altLang="zh-CN" dirty="0">
              <a:latin typeface="Times New Roman" panose="02020603050405020304" pitchFamily="18" charset="0"/>
              <a:cs typeface="Times New Roman" panose="02020603050405020304" pitchFamily="18" charset="0"/>
            </a:endParaRPr>
          </a:p>
          <a:p>
            <a:pPr lvl="2">
              <a:lnSpc>
                <a:spcPct val="150000"/>
              </a:lnSpc>
            </a:pPr>
            <a:r>
              <a:rPr lang="zh-CN" altLang="en-US" dirty="0">
                <a:latin typeface="Times New Roman" panose="02020603050405020304" pitchFamily="18" charset="0"/>
                <a:cs typeface="Times New Roman" panose="02020603050405020304" pitchFamily="18" charset="0"/>
              </a:rPr>
              <a:t>隐式证书</a:t>
            </a:r>
            <a:endParaRPr lang="en-US" altLang="zh-CN" dirty="0">
              <a:latin typeface="Times New Roman" panose="02020603050405020304" pitchFamily="18" charset="0"/>
              <a:cs typeface="Times New Roman" panose="02020603050405020304" pitchFamily="18" charset="0"/>
            </a:endParaRPr>
          </a:p>
          <a:p>
            <a:pPr lvl="2">
              <a:lnSpc>
                <a:spcPct val="150000"/>
              </a:lnSpc>
            </a:pPr>
            <a:r>
              <a:rPr lang="zh-CN" altLang="en-US" dirty="0">
                <a:latin typeface="Times New Roman" panose="02020603050405020304" pitchFamily="18" charset="0"/>
                <a:cs typeface="Times New Roman" panose="02020603050405020304" pitchFamily="18" charset="0"/>
              </a:rPr>
              <a:t>批量撤销的证书链接值</a:t>
            </a:r>
            <a:endParaRPr lang="zh-CN" altLang="en-US"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总结</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ts val="3500"/>
              </a:lnSpc>
            </a:pPr>
            <a:r>
              <a:rPr lang="zh-CN" altLang="en-US" sz="2800" dirty="0">
                <a:latin typeface="Times New Roman" panose="02020603050405020304" pitchFamily="18" charset="0"/>
                <a:cs typeface="Times New Roman" panose="02020603050405020304" pitchFamily="18" charset="0"/>
              </a:rPr>
              <a:t>参考文献</a:t>
            </a:r>
            <a:endParaRPr lang="en-US" altLang="zh-CN" sz="2800" dirty="0">
              <a:latin typeface="Times New Roman" panose="02020603050405020304" pitchFamily="18" charset="0"/>
              <a:cs typeface="Times New Roman" panose="02020603050405020304" pitchFamily="18" charset="0"/>
            </a:endParaRPr>
          </a:p>
          <a:p>
            <a:pPr lvl="1">
              <a:lnSpc>
                <a:spcPts val="3500"/>
              </a:lnSpc>
            </a:pPr>
            <a:r>
              <a:rPr lang="en-US" altLang="zh-CN" sz="2400" dirty="0">
                <a:latin typeface="Times New Roman" panose="02020603050405020304" pitchFamily="18" charset="0"/>
                <a:cs typeface="Times New Roman" panose="02020603050405020304" pitchFamily="18" charset="0"/>
              </a:rPr>
              <a:t>IEEE 1609.2-2016 IEEE Standard for Wireless Access in Vehicular Environments—Security Services for Applications and Management Messages</a:t>
            </a:r>
            <a:endParaRPr lang="en-US" altLang="zh-CN" sz="2400" dirty="0">
              <a:latin typeface="Times New Roman" panose="02020603050405020304" pitchFamily="18" charset="0"/>
              <a:cs typeface="Times New Roman" panose="02020603050405020304" pitchFamily="18" charset="0"/>
            </a:endParaRPr>
          </a:p>
          <a:p>
            <a:pPr lvl="1">
              <a:lnSpc>
                <a:spcPts val="3500"/>
              </a:lnSpc>
            </a:pPr>
            <a:r>
              <a:rPr lang="en-US" altLang="zh-CN" sz="2400" dirty="0">
                <a:latin typeface="Times New Roman" panose="02020603050405020304" pitchFamily="18" charset="0"/>
                <a:cs typeface="Times New Roman" panose="02020603050405020304" pitchFamily="18" charset="0"/>
              </a:rPr>
              <a:t>A security credential management system for V2V communications, IEEE VNC (Vehicular networking conference) 2013.</a:t>
            </a:r>
            <a:endParaRPr lang="en-US" altLang="zh-CN" sz="2400" dirty="0">
              <a:latin typeface="Times New Roman" panose="02020603050405020304" pitchFamily="18" charset="0"/>
              <a:cs typeface="Times New Roman" panose="02020603050405020304" pitchFamily="18" charset="0"/>
            </a:endParaRPr>
          </a:p>
          <a:p>
            <a:pPr lvl="1">
              <a:lnSpc>
                <a:spcPts val="3500"/>
              </a:lnSpc>
            </a:pPr>
            <a:r>
              <a:rPr lang="en-US" altLang="zh-CN" sz="2400" dirty="0">
                <a:latin typeface="Times New Roman" panose="02020603050405020304" pitchFamily="18" charset="0"/>
                <a:cs typeface="Times New Roman" panose="02020603050405020304" pitchFamily="18" charset="0"/>
              </a:rPr>
              <a:t>Security Credential Management System Proof–of–Concept Implementation</a:t>
            </a:r>
            <a:endParaRPr lang="en-US" altLang="zh-CN" sz="2400" dirty="0">
              <a:latin typeface="Times New Roman" panose="02020603050405020304" pitchFamily="18" charset="0"/>
              <a:cs typeface="Times New Roman" panose="02020603050405020304" pitchFamily="18" charset="0"/>
            </a:endParaRPr>
          </a:p>
          <a:p>
            <a:pPr lvl="2">
              <a:lnSpc>
                <a:spcPts val="3500"/>
              </a:lnSpc>
            </a:pPr>
            <a:r>
              <a:rPr lang="zh-CN" altLang="en-US" sz="2000" dirty="0">
                <a:latin typeface="Times New Roman" panose="02020603050405020304" pitchFamily="18" charset="0"/>
                <a:cs typeface="Times New Roman" panose="02020603050405020304" pitchFamily="18" charset="0"/>
              </a:rPr>
              <a:t>美国交通部示范工程项目</a:t>
            </a:r>
            <a:endParaRPr lang="zh-CN" altLang="en-US" sz="20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总结</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556792"/>
            <a:ext cx="822960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订户密钥对的生成</a:t>
            </a:r>
            <a:endParaRPr lang="en-US" altLang="zh-CN" sz="2800" dirty="0">
              <a:latin typeface="Times New Roman" panose="02020603050405020304" pitchFamily="18" charset="0"/>
              <a:cs typeface="Times New Roman" panose="02020603050405020304" pitchFamily="18" charset="0"/>
            </a:endParaRPr>
          </a:p>
          <a:p>
            <a:pPr marL="1143000" marR="0" lvl="2" indent="-228600" algn="l" defTabSz="914400" rtl="0" eaLnBrk="1" fontAlgn="auto" latinLnBrk="0" hangingPunct="1">
              <a:lnSpc>
                <a:spcPct val="150000"/>
              </a:lnSpc>
              <a:spcBef>
                <a:spcPts val="500"/>
              </a:spcBef>
              <a:spcAft>
                <a:spcPts val="0"/>
              </a:spcAft>
              <a:buClrTx/>
              <a:buSzTx/>
              <a:buFont typeface="Arial" panose="020B0604020202090204" pitchFamily="34" charset="0"/>
              <a:buChar char="•"/>
              <a:defRPr/>
            </a:pP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传统证书，如</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X.509</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证书</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600200" marR="0" lvl="3" indent="-228600" algn="l" defTabSz="914400" rtl="0" eaLnBrk="1" fontAlgn="auto" latinLnBrk="0" hangingPunct="1">
              <a:lnSpc>
                <a:spcPct val="150000"/>
              </a:lnSpc>
              <a:spcBef>
                <a:spcPts val="500"/>
              </a:spcBef>
              <a:spcAft>
                <a:spcPts val="0"/>
              </a:spcAft>
              <a:buClrTx/>
              <a:buSzTx/>
              <a:buFont typeface="Wingdings" panose="05000000000000000000" pitchFamily="2" charset="2"/>
              <a:buChar char="p"/>
              <a:defRPr/>
            </a:pPr>
            <a:r>
              <a:rPr kumimoji="0" lang="zh-CN" altLang="en-US" b="0" i="0" u="none" strike="noStrike" kern="1200" cap="none" spc="0" normalizeH="0" baseline="0" noProof="0" dirty="0">
                <a:ln>
                  <a:noFill/>
                </a:ln>
                <a:solidFill>
                  <a:srgbClr val="0070C0"/>
                </a:solidFill>
                <a:effectLst/>
                <a:uLnTx/>
                <a:uFillTx/>
                <a:latin typeface="Times New Roman" panose="02020603050405020304" pitchFamily="18" charset="0"/>
                <a:cs typeface="Times New Roman" panose="02020603050405020304" pitchFamily="18" charset="0"/>
              </a:rPr>
              <a:t> </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密钥对的生成与证书的颁发是</a:t>
            </a:r>
            <a:r>
              <a:rPr kumimoji="0" lang="zh-CN" altLang="en-US" b="0" i="0" u="none" strike="noStrike" kern="1200" cap="none" spc="0" normalizeH="0" baseline="0" noProof="0" dirty="0">
                <a:ln>
                  <a:noFill/>
                </a:ln>
                <a:solidFill>
                  <a:srgbClr val="0070C0"/>
                </a:solidFill>
                <a:effectLst/>
                <a:uLnTx/>
                <a:uFillTx/>
                <a:latin typeface="Times New Roman" panose="02020603050405020304" pitchFamily="18" charset="0"/>
                <a:cs typeface="Times New Roman" panose="02020603050405020304" pitchFamily="18" charset="0"/>
              </a:rPr>
              <a:t>独立的两个过程</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600200" marR="0" lvl="3" indent="-228600" algn="l" defTabSz="914400" rtl="0" eaLnBrk="1" fontAlgn="auto" latinLnBrk="0" hangingPunct="1">
              <a:lnSpc>
                <a:spcPct val="150000"/>
              </a:lnSpc>
              <a:spcBef>
                <a:spcPts val="500"/>
              </a:spcBef>
              <a:spcAft>
                <a:spcPts val="0"/>
              </a:spcAft>
              <a:buClrTx/>
              <a:buSzTx/>
              <a:buFont typeface="Wingdings" panose="05000000000000000000" pitchFamily="2" charset="2"/>
              <a:buChar char="p"/>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证书颁发前，用户需要向</a:t>
            </a: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CA</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证明自己拥有相应的私钥</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43000" marR="0" lvl="2" indent="-228600" algn="l" defTabSz="914400" rtl="0" eaLnBrk="1" fontAlgn="auto" latinLnBrk="0" hangingPunct="1">
              <a:lnSpc>
                <a:spcPct val="150000"/>
              </a:lnSpc>
              <a:spcBef>
                <a:spcPts val="500"/>
              </a:spcBef>
              <a:spcAft>
                <a:spcPts val="0"/>
              </a:spcAft>
              <a:buClrTx/>
              <a:buSzTx/>
              <a:buFont typeface="Arial" panose="020B0604020202090204" pitchFamily="34" charset="0"/>
              <a:buChar char="•"/>
              <a:defRPr/>
            </a:pP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隐式证书</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600200" marR="0" lvl="3" indent="-228600" algn="l" defTabSz="914400" rtl="0" eaLnBrk="1" fontAlgn="auto" latinLnBrk="0" hangingPunct="1">
              <a:lnSpc>
                <a:spcPct val="150000"/>
              </a:lnSpc>
              <a:spcBef>
                <a:spcPts val="500"/>
              </a:spcBef>
              <a:spcAft>
                <a:spcPts val="0"/>
              </a:spcAft>
              <a:buClrTx/>
              <a:buSzTx/>
              <a:buFont typeface="Wingdings" panose="05000000000000000000" pitchFamily="2" charset="2"/>
              <a:buChar char="p"/>
              <a:defRPr/>
            </a:pP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证书颁发和密钥对的生成是一个</a:t>
            </a:r>
            <a:r>
              <a:rPr kumimoji="0" lang="zh-CN" altLang="en-US" b="0" i="0" u="none" strike="noStrike" kern="1200" cap="none" spc="0" normalizeH="0" baseline="0" noProof="0" dirty="0">
                <a:ln>
                  <a:noFill/>
                </a:ln>
                <a:solidFill>
                  <a:srgbClr val="0070C0"/>
                </a:solidFill>
                <a:effectLst/>
                <a:uLnTx/>
                <a:uFillTx/>
                <a:latin typeface="Times New Roman" panose="02020603050405020304" pitchFamily="18" charset="0"/>
                <a:cs typeface="Times New Roman" panose="02020603050405020304" pitchFamily="18" charset="0"/>
              </a:rPr>
              <a:t>互相依赖</a:t>
            </a: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的过程； </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600200" marR="0" lvl="3" indent="-228600" algn="l" defTabSz="914400" rtl="0" eaLnBrk="1" fontAlgn="auto" latinLnBrk="0" hangingPunct="1">
              <a:lnSpc>
                <a:spcPct val="150000"/>
              </a:lnSpc>
              <a:spcBef>
                <a:spcPts val="500"/>
              </a:spcBef>
              <a:spcAft>
                <a:spcPts val="0"/>
              </a:spcAft>
              <a:buClrTx/>
              <a:buSzTx/>
              <a:buFont typeface="Wingdings" panose="05000000000000000000" pitchFamily="2" charset="2"/>
              <a:buChar char="p"/>
              <a:defRPr/>
            </a:pPr>
            <a:r>
              <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证书颁发前，用户不知道自己最终的公私钥对的值；</a:t>
            </a:r>
            <a:endPar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endParaRPr lang="zh-CN" altLang="en-US" dirty="0"/>
          </a:p>
        </p:txBody>
      </p:sp>
      <p:sp>
        <p:nvSpPr>
          <p:cNvPr id="3" name="标题 2"/>
          <p:cNvSpPr>
            <a:spLocks noGrp="1"/>
          </p:cNvSpPr>
          <p:nvPr>
            <p:ph type="ctrTitle"/>
          </p:nvPr>
        </p:nvSpPr>
        <p:spPr>
          <a:xfrm>
            <a:off x="611560" y="357807"/>
            <a:ext cx="8075240" cy="792089"/>
          </a:xfrm>
        </p:spPr>
        <p:txBody>
          <a:bodyPr/>
          <a:lstStyle/>
          <a:p>
            <a:r>
              <a:rPr lang="en-US" altLang="zh-CN" dirty="0">
                <a:latin typeface="Times New Roman" panose="02020603050405020304" pitchFamily="18" charset="0"/>
                <a:cs typeface="Times New Roman" panose="02020603050405020304" pitchFamily="18" charset="0"/>
              </a:rPr>
              <a:t>X.509</a:t>
            </a:r>
            <a:r>
              <a:rPr lang="zh-CN" altLang="en-US" dirty="0">
                <a:latin typeface="Times New Roman" panose="02020603050405020304" pitchFamily="18" charset="0"/>
                <a:cs typeface="Times New Roman" panose="02020603050405020304" pitchFamily="18" charset="0"/>
              </a:rPr>
              <a:t> 证书  </a:t>
            </a:r>
            <a:r>
              <a:rPr lang="en-US" altLang="zh-CN" dirty="0">
                <a:latin typeface="Times New Roman" panose="02020603050405020304" pitchFamily="18" charset="0"/>
                <a:cs typeface="Times New Roman" panose="02020603050405020304" pitchFamily="18" charset="0"/>
              </a:rPr>
              <a:t>VS.  </a:t>
            </a:r>
            <a:r>
              <a:rPr lang="zh-CN" altLang="en-US" dirty="0">
                <a:latin typeface="Times New Roman" panose="02020603050405020304" pitchFamily="18" charset="0"/>
                <a:cs typeface="Times New Roman" panose="02020603050405020304" pitchFamily="18" charset="0"/>
              </a:rPr>
              <a:t>隐式证书</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密钥对生成</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ts val="3500"/>
              </a:lnSpc>
            </a:pPr>
            <a:r>
              <a:rPr lang="zh-CN" altLang="en-US" sz="2800" dirty="0">
                <a:latin typeface="Times New Roman" panose="02020603050405020304" pitchFamily="18" charset="0"/>
                <a:cs typeface="Times New Roman" panose="02020603050405020304" pitchFamily="18" charset="0"/>
              </a:rPr>
              <a:t>参考文献</a:t>
            </a:r>
            <a:endParaRPr lang="en-US" altLang="zh-CN" sz="2800" dirty="0">
              <a:latin typeface="Times New Roman" panose="02020603050405020304" pitchFamily="18" charset="0"/>
              <a:cs typeface="Times New Roman" panose="02020603050405020304" pitchFamily="18" charset="0"/>
            </a:endParaRPr>
          </a:p>
          <a:p>
            <a:pPr lvl="1">
              <a:lnSpc>
                <a:spcPts val="3500"/>
              </a:lnSpc>
            </a:pPr>
            <a:r>
              <a:rPr lang="en-US" altLang="zh-CN" sz="2400" dirty="0">
                <a:latin typeface="Times New Roman" panose="02020603050405020304" pitchFamily="18" charset="0"/>
                <a:cs typeface="Times New Roman" panose="02020603050405020304" pitchFamily="18" charset="0"/>
              </a:rPr>
              <a:t>103 097 v1. 3.1-intelligent transport systems (its); security;</a:t>
            </a:r>
            <a:endParaRPr lang="en-US" altLang="zh-CN" sz="2400" dirty="0">
              <a:latin typeface="Times New Roman" panose="02020603050405020304" pitchFamily="18" charset="0"/>
              <a:cs typeface="Times New Roman" panose="02020603050405020304" pitchFamily="18" charset="0"/>
            </a:endParaRPr>
          </a:p>
          <a:p>
            <a:pPr marL="457200" lvl="1" indent="0">
              <a:lnSpc>
                <a:spcPts val="3500"/>
              </a:lnSpc>
              <a:buNone/>
            </a:pPr>
            <a:r>
              <a:rPr lang="en-US" altLang="zh-CN" sz="2400" dirty="0">
                <a:latin typeface="Times New Roman" panose="02020603050405020304" pitchFamily="18" charset="0"/>
                <a:cs typeface="Times New Roman" panose="02020603050405020304" pitchFamily="18" charset="0"/>
              </a:rPr>
              <a:t>security header and certificate formats</a:t>
            </a:r>
            <a:endParaRPr lang="en-US" altLang="zh-CN" sz="2400" dirty="0">
              <a:latin typeface="Times New Roman" panose="02020603050405020304" pitchFamily="18" charset="0"/>
              <a:cs typeface="Times New Roman" panose="02020603050405020304" pitchFamily="18" charset="0"/>
            </a:endParaRPr>
          </a:p>
          <a:p>
            <a:pPr lvl="1">
              <a:lnSpc>
                <a:spcPts val="3500"/>
              </a:lnSpc>
            </a:pPr>
            <a:r>
              <a:rPr lang="en-US" altLang="zh-CN" sz="2000" dirty="0">
                <a:latin typeface="Times New Roman" panose="02020603050405020304" pitchFamily="18" charset="0"/>
                <a:cs typeface="Times New Roman" panose="02020603050405020304" pitchFamily="18" charset="0"/>
              </a:rPr>
              <a:t>The Machine-to-Machine(M2M) Public Key Certificate Format (Draft)</a:t>
            </a:r>
            <a:endParaRPr lang="en-US" altLang="zh-CN" sz="2000" dirty="0">
              <a:latin typeface="Times New Roman" panose="02020603050405020304" pitchFamily="18" charset="0"/>
              <a:cs typeface="Times New Roman" panose="02020603050405020304" pitchFamily="18" charset="0"/>
            </a:endParaRPr>
          </a:p>
          <a:p>
            <a:pPr lvl="1">
              <a:lnSpc>
                <a:spcPts val="3500"/>
              </a:lnSpc>
            </a:pPr>
            <a:endParaRPr lang="en-US" altLang="zh-CN" sz="2000" dirty="0">
              <a:latin typeface="Times New Roman" panose="02020603050405020304" pitchFamily="18" charset="0"/>
              <a:cs typeface="Times New Roman" panose="02020603050405020304" pitchFamily="18" charset="0"/>
            </a:endParaRPr>
          </a:p>
          <a:p>
            <a:pPr marL="457200" lvl="1" indent="0">
              <a:lnSpc>
                <a:spcPts val="3500"/>
              </a:lnSpc>
              <a:buNone/>
            </a:pPr>
            <a:endParaRPr lang="en-US" altLang="zh-CN" sz="2000" dirty="0">
              <a:latin typeface="Times New Roman" panose="02020603050405020304" pitchFamily="18" charset="0"/>
              <a:cs typeface="Times New Roman" panose="02020603050405020304" pitchFamily="18" charset="0"/>
            </a:endParaRPr>
          </a:p>
          <a:p>
            <a:pPr marL="457200" lvl="1" indent="0">
              <a:lnSpc>
                <a:spcPts val="3500"/>
              </a:lnSpc>
              <a:buNone/>
            </a:pPr>
            <a:endParaRPr lang="en-US" altLang="zh-CN"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SCMS</a:t>
            </a:r>
            <a:r>
              <a:rPr lang="zh-CN" altLang="en-US" dirty="0">
                <a:latin typeface="Times New Roman" panose="02020603050405020304" pitchFamily="18" charset="0"/>
                <a:cs typeface="Times New Roman" panose="02020603050405020304" pitchFamily="18" charset="0"/>
              </a:rPr>
              <a:t>总结</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556792"/>
            <a:ext cx="8229600" cy="4525963"/>
          </a:xfrm>
        </p:spPr>
        <p:txBody>
          <a:bodyPr/>
          <a:lstStyle/>
          <a:p>
            <a:pPr>
              <a:lnSpc>
                <a:spcPct val="150000"/>
              </a:lnSpc>
            </a:pPr>
            <a:r>
              <a:rPr lang="zh-CN" altLang="en-US" sz="2800" dirty="0">
                <a:latin typeface="Times New Roman" panose="02020603050405020304" pitchFamily="18" charset="0"/>
                <a:cs typeface="Times New Roman" panose="02020603050405020304" pitchFamily="18" charset="0"/>
              </a:rPr>
              <a:t>在公钥证书的使用中，一般地：</a:t>
            </a:r>
            <a:endParaRPr lang="en-US" altLang="zh-CN" sz="28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订户先使用私钥对某个消息签名；</a:t>
            </a:r>
            <a:endParaRPr lang="en-US" altLang="zh-CN" sz="2400" dirty="0">
              <a:latin typeface="Times New Roman" panose="02020603050405020304" pitchFamily="18" charset="0"/>
              <a:cs typeface="Times New Roman" panose="02020603050405020304" pitchFamily="18" charset="0"/>
            </a:endParaRPr>
          </a:p>
          <a:p>
            <a:pPr lvl="1">
              <a:lnSpc>
                <a:spcPct val="150000"/>
              </a:lnSpc>
            </a:pPr>
            <a:r>
              <a:rPr lang="zh-CN" altLang="en-US" sz="2400" dirty="0">
                <a:latin typeface="Times New Roman" panose="02020603050405020304" pitchFamily="18" charset="0"/>
                <a:cs typeface="Times New Roman" panose="02020603050405020304" pitchFamily="18" charset="0"/>
              </a:rPr>
              <a:t>验证者从订户证书中获取公钥，对消息签名进行</a:t>
            </a:r>
            <a:r>
              <a:rPr lang="zh-CN" altLang="en-US" sz="2400" dirty="0">
                <a:solidFill>
                  <a:srgbClr val="F08700"/>
                </a:solidFill>
                <a:latin typeface="Times New Roman" panose="02020603050405020304" pitchFamily="18" charset="0"/>
                <a:cs typeface="Times New Roman" panose="02020603050405020304" pitchFamily="18" charset="0"/>
              </a:rPr>
              <a:t>验证</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lvl="2">
              <a:lnSpc>
                <a:spcPct val="150000"/>
              </a:lnSpc>
            </a:pPr>
            <a:r>
              <a:rPr lang="zh-CN" altLang="en-US" sz="2000" dirty="0">
                <a:latin typeface="Times New Roman" panose="02020603050405020304" pitchFamily="18" charset="0"/>
                <a:cs typeface="Times New Roman" panose="02020603050405020304" pitchFamily="18" charset="0"/>
              </a:rPr>
              <a:t>传统</a:t>
            </a:r>
            <a:r>
              <a:rPr lang="en-US" altLang="zh-CN" sz="2000" dirty="0">
                <a:latin typeface="Times New Roman" panose="02020603050405020304" pitchFamily="18" charset="0"/>
                <a:cs typeface="Times New Roman" panose="02020603050405020304" pitchFamily="18" charset="0"/>
              </a:rPr>
              <a:t>X.509</a:t>
            </a:r>
            <a:r>
              <a:rPr lang="zh-CN" altLang="en-US" sz="2000" dirty="0">
                <a:latin typeface="Times New Roman" panose="02020603050405020304" pitchFamily="18" charset="0"/>
                <a:cs typeface="Times New Roman" panose="02020603050405020304" pitchFamily="18" charset="0"/>
              </a:rPr>
              <a:t>证书情况下，验证包括两方面</a:t>
            </a:r>
            <a:endParaRPr lang="en-US" altLang="zh-CN" sz="2000" dirty="0">
              <a:latin typeface="Times New Roman" panose="02020603050405020304" pitchFamily="18" charset="0"/>
              <a:cs typeface="Times New Roman" panose="02020603050405020304" pitchFamily="18" charset="0"/>
            </a:endParaRPr>
          </a:p>
          <a:p>
            <a:pPr lvl="3">
              <a:lnSpc>
                <a:spcPct val="150000"/>
              </a:lnSpc>
            </a:pP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1</a:t>
            </a:r>
            <a:r>
              <a:rPr lang="zh-CN" altLang="en-US" sz="16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对订户证书链的验证，即验证各级</a:t>
            </a:r>
            <a:r>
              <a:rPr lang="en-US" altLang="zh-CN" sz="1800" dirty="0">
                <a:latin typeface="Times New Roman" panose="02020603050405020304" pitchFamily="18" charset="0"/>
                <a:cs typeface="Times New Roman" panose="02020603050405020304" pitchFamily="18" charset="0"/>
              </a:rPr>
              <a:t>CA</a:t>
            </a:r>
            <a:r>
              <a:rPr lang="zh-CN" altLang="en-US" sz="1800" dirty="0">
                <a:latin typeface="Times New Roman" panose="02020603050405020304" pitchFamily="18" charset="0"/>
                <a:cs typeface="Times New Roman" panose="02020603050405020304" pitchFamily="18" charset="0"/>
              </a:rPr>
              <a:t>对下层证书的签名；</a:t>
            </a:r>
            <a:endParaRPr lang="en-US" altLang="zh-CN" sz="1800" dirty="0">
              <a:latin typeface="Times New Roman" panose="02020603050405020304" pitchFamily="18" charset="0"/>
              <a:cs typeface="Times New Roman" panose="02020603050405020304" pitchFamily="18" charset="0"/>
            </a:endParaRPr>
          </a:p>
          <a:p>
            <a:pPr lvl="3">
              <a:lnSpc>
                <a:spcPct val="150000"/>
              </a:lnSpc>
            </a:pPr>
            <a:r>
              <a:rPr lang="zh-CN" altLang="en-US" sz="1800"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）订户对消息的签名</a:t>
            </a:r>
            <a:endParaRPr lang="en-US" altLang="zh-CN" sz="18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ctrTitle"/>
          </p:nvPr>
        </p:nvSpPr>
        <p:spPr/>
        <p:txBody>
          <a:bodyPr/>
          <a:lstStyle/>
          <a:p>
            <a:r>
              <a:rPr lang="en-US" altLang="zh-CN" dirty="0">
                <a:latin typeface="Times New Roman" panose="02020603050405020304" pitchFamily="18" charset="0"/>
                <a:cs typeface="Times New Roman" panose="02020603050405020304" pitchFamily="18" charset="0"/>
              </a:rPr>
              <a:t>X.509</a:t>
            </a:r>
            <a:r>
              <a:rPr lang="zh-CN" altLang="en-US" dirty="0">
                <a:latin typeface="Times New Roman" panose="02020603050405020304" pitchFamily="18" charset="0"/>
                <a:cs typeface="Times New Roman" panose="02020603050405020304" pitchFamily="18" charset="0"/>
              </a:rPr>
              <a:t> 证书  </a:t>
            </a:r>
            <a:r>
              <a:rPr lang="en-US" altLang="zh-CN" dirty="0">
                <a:latin typeface="Times New Roman" panose="02020603050405020304" pitchFamily="18" charset="0"/>
                <a:cs typeface="Times New Roman" panose="02020603050405020304" pitchFamily="18" charset="0"/>
              </a:rPr>
              <a:t>VS.  </a:t>
            </a:r>
            <a:r>
              <a:rPr lang="zh-CN" altLang="en-US" dirty="0">
                <a:latin typeface="Times New Roman" panose="02020603050405020304" pitchFamily="18" charset="0"/>
                <a:cs typeface="Times New Roman" panose="02020603050405020304" pitchFamily="18" charset="0"/>
              </a:rPr>
              <a:t>隐式证书</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计算比较</a:t>
            </a:r>
            <a:endParaRPr lang="zh-CN" altLang="en-US" dirty="0"/>
          </a:p>
        </p:txBody>
      </p:sp>
    </p:spTree>
  </p:cSld>
  <p:clrMapOvr>
    <a:masterClrMapping/>
  </p:clrMapOvr>
</p:sld>
</file>

<file path=ppt/tags/tag1.xml><?xml version="1.0" encoding="utf-8"?>
<p:tagLst xmlns:p="http://schemas.openxmlformats.org/presentationml/2006/main">
  <p:tag name="commondata" val="eyJoZGlkIjoiOTdjMGI1NjM4NDhhNmQzYjVjZTU0NTRlODBiN2IzN2MifQ=="/>
</p:tagLst>
</file>

<file path=ppt/theme/theme1.xml><?xml version="1.0" encoding="utf-8"?>
<a:theme xmlns:a="http://schemas.openxmlformats.org/drawingml/2006/main" name="模板 中国科学院信息工程研究所PPT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3">
          <a:schemeClr val="accent4"/>
        </a:lnRef>
        <a:fillRef idx="0">
          <a:schemeClr val="accent4"/>
        </a:fillRef>
        <a:effectRef idx="2">
          <a:schemeClr val="accent4"/>
        </a:effectRef>
        <a:fontRef idx="minor">
          <a:schemeClr val="tx1"/>
        </a:fontRef>
      </a: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 中国科学院信息工程研究所PPT模板</Template>
  <TotalTime>0</TotalTime>
  <Words>13679</Words>
  <Application>WPS 演示</Application>
  <PresentationFormat>全屏显示(4:3)</PresentationFormat>
  <Paragraphs>822</Paragraphs>
  <Slides>80</Slides>
  <Notes>25</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0</vt:i4>
      </vt:variant>
      <vt:variant>
        <vt:lpstr>幻灯片标题</vt:lpstr>
      </vt:variant>
      <vt:variant>
        <vt:i4>80</vt:i4>
      </vt:variant>
    </vt:vector>
  </HeadingPairs>
  <TitlesOfParts>
    <vt:vector size="101" baseType="lpstr">
      <vt:lpstr>Arial</vt:lpstr>
      <vt:lpstr>宋体</vt:lpstr>
      <vt:lpstr>Wingdings</vt:lpstr>
      <vt:lpstr>汉仪书宋二KW</vt:lpstr>
      <vt:lpstr>Times New Roman</vt:lpstr>
      <vt:lpstr>Cambria Math</vt:lpstr>
      <vt:lpstr>Kingsoft Math</vt:lpstr>
      <vt:lpstr>微软雅黑</vt:lpstr>
      <vt:lpstr>汉仪旗黑</vt:lpstr>
      <vt:lpstr>宋体</vt:lpstr>
      <vt:lpstr>Arial Unicode MS</vt:lpstr>
      <vt:lpstr>Calibri</vt:lpstr>
      <vt:lpstr>Helvetica Neue</vt:lpstr>
      <vt:lpstr>Linux Libertine</vt:lpstr>
      <vt:lpstr>Thonburi</vt:lpstr>
      <vt:lpstr>DejaVu Math TeX Gyre</vt:lpstr>
      <vt:lpstr>Apple Symbols</vt:lpstr>
      <vt:lpstr>BatangChe</vt:lpstr>
      <vt:lpstr>Apple SD Gothic Neo</vt:lpstr>
      <vt:lpstr>DejaVuMathTeXGyre</vt:lpstr>
      <vt:lpstr>模板 中国科学院信息工程研究所PPT模板</vt:lpstr>
      <vt:lpstr>网络认证技术——隐式证书</vt:lpstr>
      <vt:lpstr> 前 言 ：隐式证书是什么？</vt:lpstr>
      <vt:lpstr>X.509证书  VS.  隐式证书—证书内容</vt:lpstr>
      <vt:lpstr>PowerPoint 演示文稿</vt:lpstr>
      <vt:lpstr>基于ECC算法的隐式证书—ECQV方案</vt:lpstr>
      <vt:lpstr>基于ECC算法的隐式证书—ECQV方案</vt:lpstr>
      <vt:lpstr>关于隐式证书的数学证明</vt:lpstr>
      <vt:lpstr>X.509 证书  VS.  隐式证书—密钥对生成</vt:lpstr>
      <vt:lpstr>X.509 证书  VS.  隐式证书—计算比较</vt:lpstr>
      <vt:lpstr>X.509 证书  VS.  隐式证书—计算比较</vt:lpstr>
      <vt:lpstr>X.509 证书  VS.  隐式证书—计算比较</vt:lpstr>
      <vt:lpstr>计算比较——ECQV隐式证书</vt:lpstr>
      <vt:lpstr>计算比较——ECDSA算法</vt:lpstr>
      <vt:lpstr>计算比较——SM2算法</vt:lpstr>
      <vt:lpstr>计算比较——小结</vt:lpstr>
      <vt:lpstr>隐式证书格式</vt:lpstr>
      <vt:lpstr>隐式证书内容示例</vt:lpstr>
      <vt:lpstr>隐式证书的优势</vt:lpstr>
      <vt:lpstr>隐式证书的应用</vt:lpstr>
      <vt:lpstr>隐式证书的应用</vt:lpstr>
      <vt:lpstr>最基本的V2X通信</vt:lpstr>
      <vt:lpstr>隐式证书典型应用——车联网V2X通信</vt:lpstr>
      <vt:lpstr>隐式证书典型应用——车联网V2X通信</vt:lpstr>
      <vt:lpstr>隐式证书典型应用——车联网V2X通信</vt:lpstr>
      <vt:lpstr>隐私要求</vt:lpstr>
      <vt:lpstr>隐式证书典型应用——车联网V2X通信</vt:lpstr>
      <vt:lpstr>隐式证书典型应用——车联网V2X通信</vt:lpstr>
      <vt:lpstr>SCMS + IEEE 1609.2</vt:lpstr>
      <vt:lpstr>假名证书，用于BSM消息</vt:lpstr>
      <vt:lpstr>智能网联车示范区</vt:lpstr>
      <vt:lpstr>PowerPoint 演示文稿</vt:lpstr>
      <vt:lpstr>SCMS系统</vt:lpstr>
      <vt:lpstr>SCMS总体框架——证书类型</vt:lpstr>
      <vt:lpstr>SCMS总体框架——证书类型</vt:lpstr>
      <vt:lpstr>SCMS功能——设备引导</vt:lpstr>
      <vt:lpstr>SCMS功能——设备引导</vt:lpstr>
      <vt:lpstr>车联网中数字证书要求</vt:lpstr>
      <vt:lpstr>SCMS功能——假名证书提供</vt:lpstr>
      <vt:lpstr>利用实名证书申请假名证书</vt:lpstr>
      <vt:lpstr>SCMS功能——假名证书提供</vt:lpstr>
      <vt:lpstr>SCMS功能——假名证书提供</vt:lpstr>
      <vt:lpstr>Shuffling :打乱证书请求</vt:lpstr>
      <vt:lpstr>Butterfly扩张</vt:lpstr>
      <vt:lpstr>Butterfly扩张——假名证书公钥扩张</vt:lpstr>
      <vt:lpstr>Butterfly扩张</vt:lpstr>
      <vt:lpstr>Butterfly扩张——证书公钥扩张分析</vt:lpstr>
      <vt:lpstr>完整过程Caterpillar – Cocoon - Butterfly</vt:lpstr>
      <vt:lpstr>Butterfly扩张与隐式证书——一拍即合</vt:lpstr>
      <vt:lpstr>Butterfly扩张与隐式证书——一拍即合</vt:lpstr>
      <vt:lpstr>Butterfly扩张的总结</vt:lpstr>
      <vt:lpstr>链接值生成过程——LinkageValue</vt:lpstr>
      <vt:lpstr>链接值生成过程——LinkageValue</vt:lpstr>
      <vt:lpstr>SCMS系统的假名证书完整申请过程</vt:lpstr>
      <vt:lpstr>SCMS系统的假名证书完整申请过程</vt:lpstr>
      <vt:lpstr>SCMS系统的假名证书完整申请过程</vt:lpstr>
      <vt:lpstr>SCMS系统的假名证书完整申请过程</vt:lpstr>
      <vt:lpstr>SCMS系统的假名证书完整申请过程</vt:lpstr>
      <vt:lpstr>SCMS系统的假名证书申请过程——LOP分析</vt:lpstr>
      <vt:lpstr>SCMS系统的假名证书申请过程——RA分析</vt:lpstr>
      <vt:lpstr>SCMS系统的假名证书申请过程——PCA分析</vt:lpstr>
      <vt:lpstr>SCMS系统的假名证书申请过程——LA分析</vt:lpstr>
      <vt:lpstr>证书下载</vt:lpstr>
      <vt:lpstr>PowerPoint 演示文稿</vt:lpstr>
      <vt:lpstr>假名证书撤销——基于证书序列号</vt:lpstr>
      <vt:lpstr>假名证书撤销——基于证书序列号</vt:lpstr>
      <vt:lpstr>Linkage-based Revocation</vt:lpstr>
      <vt:lpstr>Linkage-based Revocation</vt:lpstr>
      <vt:lpstr>Linkage-based Revocation——容错/容侵</vt:lpstr>
      <vt:lpstr>2个LA的设计</vt:lpstr>
      <vt:lpstr>2个LA的另一优势</vt:lpstr>
      <vt:lpstr>全局唯一的 Misbehavior Authority</vt:lpstr>
      <vt:lpstr>SCMS系统的假名证书撤销过程</vt:lpstr>
      <vt:lpstr>SCMS系统的假名证书撤销过程</vt:lpstr>
      <vt:lpstr>SCMS系统的假名证书撤销过程</vt:lpstr>
      <vt:lpstr>SCMS系统的假名证书撤销过程</vt:lpstr>
      <vt:lpstr>SCMS系统的假名证书撤销过程—分析</vt:lpstr>
      <vt:lpstr>SCMS总结</vt:lpstr>
      <vt:lpstr>SCMS总结</vt:lpstr>
      <vt:lpstr>SCMS总结</vt:lpstr>
      <vt:lpstr>SCMS总结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周强</dc:creator>
  <cp:lastModifiedBy>李浩宇</cp:lastModifiedBy>
  <cp:revision>1917</cp:revision>
  <dcterms:created xsi:type="dcterms:W3CDTF">2024-01-08T12:30:43Z</dcterms:created>
  <dcterms:modified xsi:type="dcterms:W3CDTF">2024-01-08T12:30:43Z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1C8CAE35E6534EAF8C639DCB04A7ED08_12</vt:lpwstr>
  </property>
  <property fmtid="{D5CDD505-2E9C-101B-9397-08002B2CF9AE}" pid="3" name="KSOProductBuildVer">
    <vt:lpwstr>2052-6.4.0.8550</vt:lpwstr>
  </property>
</Properties>
</file>